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6"/>
  </p:notesMasterIdLst>
  <p:sldIdLst>
    <p:sldId id="256" r:id="rId2"/>
    <p:sldId id="257" r:id="rId3"/>
    <p:sldId id="260" r:id="rId4"/>
    <p:sldId id="258" r:id="rId5"/>
    <p:sldId id="263" r:id="rId6"/>
    <p:sldId id="264" r:id="rId7"/>
    <p:sldId id="276" r:id="rId8"/>
    <p:sldId id="277" r:id="rId9"/>
    <p:sldId id="270" r:id="rId10"/>
    <p:sldId id="268" r:id="rId11"/>
    <p:sldId id="271" r:id="rId12"/>
    <p:sldId id="273" r:id="rId13"/>
    <p:sldId id="274" r:id="rId14"/>
    <p:sldId id="275" r:id="rId15"/>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7"/>
    <p:restoredTop sz="83903"/>
  </p:normalViewPr>
  <p:slideViewPr>
    <p:cSldViewPr>
      <p:cViewPr>
        <p:scale>
          <a:sx n="77" d="100"/>
          <a:sy n="77" d="100"/>
        </p:scale>
        <p:origin x="2096" y="2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568"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58BEBABD-1B33-704A-A45C-DE833AD13BAF}" type="datetimeFigureOut">
              <a:rPr lang="en-US" smtClean="0"/>
              <a:t>6/18/22</a:t>
            </a:fld>
            <a:endParaRPr lang="en-US" dirty="0"/>
          </a:p>
        </p:txBody>
      </p:sp>
      <p:sp>
        <p:nvSpPr>
          <p:cNvPr id="4" name="Slide Image Placeholder 3"/>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6AC9D69E-FE0D-3D4B-835D-D5949BAFF0A6}" type="slidenum">
              <a:rPr lang="en-US" smtClean="0"/>
              <a:t>‹#›</a:t>
            </a:fld>
            <a:endParaRPr lang="en-US" dirty="0"/>
          </a:p>
        </p:txBody>
      </p:sp>
    </p:spTree>
    <p:extLst>
      <p:ext uri="{BB962C8B-B14F-4D97-AF65-F5344CB8AC3E}">
        <p14:creationId xmlns:p14="http://schemas.microsoft.com/office/powerpoint/2010/main" val="535877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biblegateway.com/passage/?search=Deuteronomy+30&amp;version=ESV"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35250" y="196850"/>
            <a:ext cx="2516772" cy="1141395"/>
          </a:xfrm>
        </p:spPr>
      </p:sp>
      <p:sp>
        <p:nvSpPr>
          <p:cNvPr id="3" name="Notes Placeholder 2"/>
          <p:cNvSpPr>
            <a:spLocks noGrp="1"/>
          </p:cNvSpPr>
          <p:nvPr>
            <p:ph type="body" idx="1"/>
          </p:nvPr>
        </p:nvSpPr>
        <p:spPr>
          <a:xfrm>
            <a:off x="1" y="1381090"/>
            <a:ext cx="7099299" cy="7609009"/>
          </a:xfrm>
        </p:spPr>
        <p:txBody>
          <a:bodyPr/>
          <a:lstStyle/>
          <a:p>
            <a:pPr marL="171450" indent="-171450">
              <a:buFont typeface="Arial" charset="0"/>
              <a:buChar char="•"/>
            </a:pPr>
            <a:r>
              <a:rPr lang="en-US" sz="1000" i="1" kern="1200" dirty="0">
                <a:solidFill>
                  <a:schemeClr val="tx1"/>
                </a:solidFill>
              </a:rPr>
              <a:t>Deuteronomy</a:t>
            </a:r>
            <a:r>
              <a:rPr lang="en-US" sz="1000" i="0" kern="1200" dirty="0">
                <a:solidFill>
                  <a:schemeClr val="tx1"/>
                </a:solidFill>
              </a:rPr>
              <a:t> means “second law,” a term mistakenly derived from the Hebrew word </a:t>
            </a:r>
            <a:r>
              <a:rPr lang="en-US" sz="1000" i="1" kern="1200" dirty="0">
                <a:solidFill>
                  <a:schemeClr val="tx1"/>
                </a:solidFill>
              </a:rPr>
              <a:t>mishneh</a:t>
            </a:r>
            <a:r>
              <a:rPr lang="en-US" sz="1000" i="0" kern="1200" dirty="0">
                <a:solidFill>
                  <a:schemeClr val="tx1"/>
                </a:solidFill>
              </a:rPr>
              <a:t> in </a:t>
            </a:r>
            <a:r>
              <a:rPr lang="en-US" sz="1000" i="0" u="sng" kern="1200" dirty="0">
                <a:solidFill>
                  <a:schemeClr val="tx1"/>
                </a:solidFill>
              </a:rPr>
              <a:t>Deuteronomy 17:18: </a:t>
            </a:r>
            <a:r>
              <a:rPr lang="en-US" sz="1000" dirty="0"/>
              <a:t>“And when he sits on the throne of his kingdom, he shall write for himself in a book a copy of this law, approved by the Levitical priests.”</a:t>
            </a:r>
          </a:p>
          <a:p>
            <a:pPr marL="628650" lvl="1" indent="-171450">
              <a:buFont typeface="Wingdings" charset="2"/>
              <a:buChar char="Ø"/>
            </a:pPr>
            <a:r>
              <a:rPr lang="en-US" sz="1000" i="0" kern="1200" dirty="0">
                <a:solidFill>
                  <a:schemeClr val="tx1">
                    <a:lumMod val="95000"/>
                    <a:lumOff val="5000"/>
                  </a:schemeClr>
                </a:solidFill>
              </a:rPr>
              <a:t>In that context, Moses simply commands the king to make a “copy of the law.”  But Deuteronomy does something more than give a simple copy of the Law.</a:t>
            </a:r>
          </a:p>
          <a:p>
            <a:pPr marL="628650" lvl="1" indent="-171450">
              <a:buFont typeface="Wingdings" charset="2"/>
              <a:buChar char="Ø"/>
            </a:pPr>
            <a:r>
              <a:rPr lang="en-US" sz="1000" i="0" kern="1200" dirty="0">
                <a:solidFill>
                  <a:schemeClr val="tx1">
                    <a:lumMod val="95000"/>
                    <a:lumOff val="5000"/>
                  </a:schemeClr>
                </a:solidFill>
              </a:rPr>
              <a:t>The book offers a restatement of the Law for a new generation, rather than a mere copy of what had gone before. </a:t>
            </a:r>
          </a:p>
          <a:p>
            <a:pPr marL="628650" lvl="1" indent="-171450">
              <a:buFont typeface="Wingdings" charset="2"/>
              <a:buChar char="Ø"/>
            </a:pPr>
            <a:r>
              <a:rPr lang="en-US" sz="1000" i="0" kern="1200" dirty="0">
                <a:solidFill>
                  <a:schemeClr val="tx1">
                    <a:lumMod val="95000"/>
                    <a:lumOff val="5000"/>
                  </a:schemeClr>
                </a:solidFill>
              </a:rPr>
              <a:t>Deuteronomy records this “second law”—namely Moses’s series of sermons in which he restated God’s commands originally given to the Israelites some forty years earlier in Exodus and Leviticus</a:t>
            </a:r>
            <a:r>
              <a:rPr lang="en-US" sz="1000" i="0" kern="1200" dirty="0"/>
              <a:t>. </a:t>
            </a:r>
            <a:r>
              <a:rPr lang="en-US" sz="1000" b="1" i="0" u="none" strike="noStrike" kern="1200" baseline="0" dirty="0">
                <a:solidFill>
                  <a:schemeClr val="tx1"/>
                </a:solidFill>
                <a:effectLst/>
                <a:ea typeface="Arial Narrow" charset="0"/>
                <a:cs typeface="Arial Narrow" charset="0"/>
              </a:rPr>
              <a:t>It is about remembrance and renewal of the covenant</a:t>
            </a:r>
            <a:endParaRPr lang="en-US" sz="1000" i="0" kern="1200" dirty="0"/>
          </a:p>
          <a:p>
            <a:pPr marL="171450" indent="-171450">
              <a:buFont typeface="Arial" charset="0"/>
              <a:buChar char="•"/>
            </a:pPr>
            <a:r>
              <a:rPr lang="en-US" sz="1000" i="0" kern="1200" dirty="0">
                <a:solidFill>
                  <a:schemeClr val="tx1"/>
                </a:solidFill>
              </a:rPr>
              <a:t>Some obvious editorial changes were made to the text sometime after Moses recorded the bulk of it. For instance, he could not have written the final chapter, which dealt with his death. However, these and other small changes do not affect the generally accepted authorship of Moses. </a:t>
            </a:r>
          </a:p>
          <a:p>
            <a:pPr marL="171450" indent="-171450">
              <a:buFont typeface="Arial" charset="0"/>
              <a:buChar char="•"/>
            </a:pPr>
            <a:r>
              <a:rPr lang="en-US" sz="1000" i="0" kern="1200" dirty="0">
                <a:solidFill>
                  <a:schemeClr val="tx1"/>
                </a:solidFill>
              </a:rPr>
              <a:t>Deuteronomy was written around </a:t>
            </a:r>
            <a:r>
              <a:rPr lang="en-US" sz="1000" b="1" i="0" kern="1200" dirty="0">
                <a:solidFill>
                  <a:schemeClr val="tx1"/>
                </a:solidFill>
              </a:rPr>
              <a:t>1406 BC</a:t>
            </a:r>
            <a:r>
              <a:rPr lang="en-US" sz="1000" i="0" kern="1200" dirty="0">
                <a:solidFill>
                  <a:schemeClr val="tx1"/>
                </a:solidFill>
              </a:rPr>
              <a:t>, at the end of the forty years of wandering endured by the nation of Israel. At the time, the people were camped on the east side of the Jordan River, on the plains of Moab, across from the city of Jericho :</a:t>
            </a:r>
          </a:p>
          <a:p>
            <a:pPr marL="628650" lvl="1" indent="-171450">
              <a:buFont typeface="Wingdings" charset="2"/>
              <a:buChar char="Ø"/>
            </a:pPr>
            <a:r>
              <a:rPr lang="en-US" sz="1000" dirty="0"/>
              <a:t>“These are the words that Moses spoke to all Israel beyond the Jordan in the wilderness, in the Arabah opposite Suph, between Paran and Tophel, Laban, Hazeroth, and Dizahab” (1:1)</a:t>
            </a:r>
          </a:p>
          <a:p>
            <a:pPr marL="628650" lvl="1" indent="-171450">
              <a:buFont typeface="Wingdings" charset="2"/>
              <a:buChar char="Ø"/>
            </a:pPr>
            <a:r>
              <a:rPr lang="en-US" sz="1000" dirty="0">
                <a:solidFill>
                  <a:schemeClr val="tx1">
                    <a:lumMod val="95000"/>
                    <a:lumOff val="5000"/>
                  </a:schemeClr>
                </a:solidFill>
              </a:rPr>
              <a:t>“</a:t>
            </a:r>
            <a:r>
              <a:rPr lang="en-US" sz="1000" dirty="0"/>
              <a:t> These are the words of the covenant that the Lord commanded Moses to make with the people of Israel in the land of Moab, besides the covenant that he had made with them at Horeb” (29:1) </a:t>
            </a:r>
          </a:p>
          <a:p>
            <a:pPr marL="171450" indent="-171450">
              <a:buFont typeface="Arial" charset="0"/>
              <a:buChar char="•"/>
            </a:pPr>
            <a:r>
              <a:rPr lang="en-US" sz="1000" dirty="0"/>
              <a:t>They were on the verge of entering the land that had been promised centuries earlier to their forefathers (</a:t>
            </a:r>
            <a:r>
              <a:rPr lang="en-US" sz="1000" dirty="0">
                <a:solidFill>
                  <a:schemeClr val="tx1">
                    <a:lumMod val="95000"/>
                    <a:lumOff val="5000"/>
                  </a:schemeClr>
                </a:solidFill>
              </a:rPr>
              <a:t>Gen. 12:1, 6-9)</a:t>
            </a:r>
          </a:p>
          <a:p>
            <a:pPr marL="171450" indent="-171450">
              <a:buFont typeface="Arial" charset="0"/>
              <a:buChar char="•"/>
            </a:pPr>
            <a:r>
              <a:rPr lang="en-US" sz="1000" i="0" kern="1200" dirty="0">
                <a:solidFill>
                  <a:schemeClr val="tx1">
                    <a:lumMod val="95000"/>
                    <a:lumOff val="5000"/>
                  </a:schemeClr>
                </a:solidFill>
              </a:rPr>
              <a:t>The children who had left Egypt were now adults, ready to conquer and settle the Promised Land. Before that could happen, the Lord reiterated through Moses His covenant with them.</a:t>
            </a:r>
          </a:p>
          <a:p>
            <a:pPr marL="171450" indent="-171450">
              <a:buFont typeface="Arial" charset="0"/>
              <a:buChar char="•"/>
            </a:pPr>
            <a:r>
              <a:rPr lang="en-US" sz="1000" i="0" kern="1200" dirty="0">
                <a:solidFill>
                  <a:schemeClr val="tx1"/>
                </a:solidFill>
              </a:rPr>
              <a:t>Moses addressed his words to “all Israel” at least twelve times. This phrase emphasized the nation’s unity, initiated by their covenant with God at Mount Sinai and forged in the wilderness. </a:t>
            </a:r>
          </a:p>
          <a:p>
            <a:pPr marL="171450" indent="-171450">
              <a:buFont typeface="Arial" charset="0"/>
              <a:buChar char="•"/>
            </a:pPr>
            <a:r>
              <a:rPr lang="en-US" sz="1000" i="0" kern="1200" dirty="0">
                <a:solidFill>
                  <a:schemeClr val="tx1"/>
                </a:solidFill>
              </a:rPr>
              <a:t>Deuteronomy also restates the Ten Commandments and many other laws given in Exodus and Leviticus. The book delivered to Israel God’s instructions on how to live a blessed life in the Promised Land: </a:t>
            </a:r>
            <a:r>
              <a:rPr lang="en-US" sz="1000" dirty="0"/>
              <a:t>“And what great nation is there, that has statutes and rules so righteous as all this law that I set before you today?” (Deut. 4:8).  </a:t>
            </a:r>
          </a:p>
          <a:p>
            <a:pPr marL="171450" indent="-171450">
              <a:buFont typeface="Arial" charset="0"/>
              <a:buChar char="•"/>
            </a:pPr>
            <a:r>
              <a:rPr lang="en-US" sz="1000" dirty="0"/>
              <a:t>The series of farewell sermons by Moses urging the Israelites to be obedient and to follow the leader of Joshua.  These sermons were written over a period of about 40 days.  How do we know that? </a:t>
            </a:r>
          </a:p>
          <a:p>
            <a:pPr marL="685800" lvl="1" indent="-228600">
              <a:buFont typeface="+mj-lt"/>
              <a:buAutoNum type="arabicPeriod"/>
            </a:pPr>
            <a:r>
              <a:rPr lang="en-US" sz="1000" i="0" kern="1200" dirty="0">
                <a:solidFill>
                  <a:schemeClr val="tx1"/>
                </a:solidFill>
              </a:rPr>
              <a:t>His first address occurs on “the first day of the eleventh month” (1:3)</a:t>
            </a:r>
          </a:p>
          <a:p>
            <a:pPr marL="685800" lvl="1" indent="-228600">
              <a:buFont typeface="+mj-lt"/>
              <a:buAutoNum type="arabicPeriod"/>
            </a:pPr>
            <a:r>
              <a:rPr lang="en-US" sz="1000" dirty="0"/>
              <a:t>We know the Israelites crossed the Jordan on the “tenth of the first month” (Josh. 4:19).  </a:t>
            </a:r>
          </a:p>
          <a:p>
            <a:pPr marL="685800" lvl="1" indent="-228600">
              <a:buFont typeface="+mj-lt"/>
              <a:buAutoNum type="arabicPeriod"/>
            </a:pPr>
            <a:r>
              <a:rPr lang="en-US" sz="1000" dirty="0"/>
              <a:t>If we use 30-day months, that’s 70 days.  </a:t>
            </a:r>
          </a:p>
          <a:p>
            <a:pPr marL="685800" lvl="1" indent="-228600">
              <a:buFont typeface="+mj-lt"/>
              <a:buAutoNum type="arabicPeriod"/>
            </a:pPr>
            <a:r>
              <a:rPr lang="en-US" sz="1000" dirty="0"/>
              <a:t>But we need to subtract the thirty days the Israelites mourned the death of Moses (34:8).  </a:t>
            </a:r>
          </a:p>
          <a:p>
            <a:pPr marL="685800" lvl="1" indent="-228600">
              <a:buFont typeface="+mj-lt"/>
              <a:buAutoNum type="arabicPeriod"/>
            </a:pPr>
            <a:r>
              <a:rPr lang="en-US" sz="1000" dirty="0"/>
              <a:t>70-30 =40 days.  Forty days to reflect and remind.  </a:t>
            </a:r>
          </a:p>
          <a:p>
            <a:pPr marL="171450" indent="-171450">
              <a:buFont typeface="Arial" charset="0"/>
              <a:buChar char="•"/>
            </a:pPr>
            <a:r>
              <a:rPr lang="en-US" sz="1000" dirty="0"/>
              <a:t>No passage is more fitting for the theme of the book than is Deut. 6:4-7  - “Godliness starts right here wit this generation - it starts right now -  and it starts with you!” </a:t>
            </a:r>
          </a:p>
          <a:p>
            <a:pPr marL="171450" indent="-171450">
              <a:buFont typeface="Arial" charset="0"/>
              <a:buChar char="•"/>
            </a:pPr>
            <a:r>
              <a:rPr lang="en-US" sz="1000" dirty="0"/>
              <a:t>Deuteronomy exhorts us to </a:t>
            </a:r>
            <a:r>
              <a:rPr lang="en-US" sz="1000" b="1" dirty="0"/>
              <a:t>remember</a:t>
            </a:r>
            <a:r>
              <a:rPr lang="en-US" sz="1000" dirty="0"/>
              <a:t> at least three essential: God’s </a:t>
            </a:r>
            <a:r>
              <a:rPr lang="en-US" sz="1000" i="1" dirty="0"/>
              <a:t>faithfulness, holiness </a:t>
            </a:r>
            <a:r>
              <a:rPr lang="en-US" sz="1000" dirty="0"/>
              <a:t>and </a:t>
            </a:r>
            <a:r>
              <a:rPr lang="en-US" sz="1000" i="1" dirty="0"/>
              <a:t>promises.  </a:t>
            </a:r>
            <a:r>
              <a:rPr lang="en-US" sz="1000" b="1" dirty="0"/>
              <a:t>Remember</a:t>
            </a:r>
            <a:r>
              <a:rPr lang="is-IS" sz="1000" b="1" dirty="0"/>
              <a:t>…</a:t>
            </a:r>
            <a:r>
              <a:rPr lang="is-IS" sz="1000" i="1" dirty="0"/>
              <a:t>.</a:t>
            </a:r>
            <a:endParaRPr lang="en-US" sz="1000" i="1" dirty="0"/>
          </a:p>
          <a:p>
            <a:pPr marL="685800" lvl="1" indent="-228600">
              <a:buFont typeface="+mj-lt"/>
              <a:buAutoNum type="arabicPeriod"/>
            </a:pPr>
            <a:r>
              <a:rPr lang="en-US" sz="1000" i="1" dirty="0"/>
              <a:t>God’s Fiathfulness </a:t>
            </a:r>
            <a:r>
              <a:rPr lang="en-US" sz="1000" i="0" dirty="0"/>
              <a:t>(1-4)</a:t>
            </a:r>
            <a:r>
              <a:rPr lang="en-US" sz="1000" i="1" dirty="0"/>
              <a:t> - </a:t>
            </a:r>
            <a:r>
              <a:rPr lang="en-US" sz="1000" i="0" dirty="0"/>
              <a:t>It is God that can</a:t>
            </a:r>
            <a:r>
              <a:rPr lang="en-US" sz="1000" i="0" baseline="0" dirty="0"/>
              <a:t> be trusted</a:t>
            </a:r>
            <a:r>
              <a:rPr lang="en-US" sz="1000" i="1" baseline="0" dirty="0"/>
              <a:t>.  </a:t>
            </a:r>
            <a:r>
              <a:rPr lang="en-US" sz="1000" i="1" dirty="0"/>
              <a:t>“</a:t>
            </a:r>
            <a:r>
              <a:rPr lang="en-US" sz="1000" b="0" i="0" u="none" strike="noStrike" kern="1200" dirty="0">
                <a:solidFill>
                  <a:schemeClr val="tx1"/>
                </a:solidFill>
                <a:effectLst/>
              </a:rPr>
              <a:t>For the Lord your God has blessed you in all the work of your hands. He knows your going through this great wilderness. These forty years the Lord your God has been with you. You have lacked nothing”’ (2:7)</a:t>
            </a:r>
          </a:p>
          <a:p>
            <a:pPr marL="685800" lvl="1" indent="-228600">
              <a:buFont typeface="+mj-lt"/>
              <a:buAutoNum type="arabicPeriod"/>
            </a:pPr>
            <a:r>
              <a:rPr lang="en-US" sz="1000" b="0" i="1" u="none" strike="noStrike" kern="1200" dirty="0">
                <a:solidFill>
                  <a:schemeClr val="tx1"/>
                </a:solidFill>
                <a:effectLst/>
              </a:rPr>
              <a:t>God’s Holiness</a:t>
            </a:r>
            <a:r>
              <a:rPr lang="en-US" sz="1000" b="0" i="1" u="none" strike="noStrike" kern="1200" baseline="0" dirty="0">
                <a:solidFill>
                  <a:schemeClr val="tx1"/>
                </a:solidFill>
                <a:effectLst/>
              </a:rPr>
              <a:t> </a:t>
            </a:r>
            <a:r>
              <a:rPr lang="en-US" sz="1000" b="0" i="0" u="none" strike="noStrike" kern="1200" baseline="0" dirty="0">
                <a:solidFill>
                  <a:schemeClr val="tx1"/>
                </a:solidFill>
                <a:effectLst/>
              </a:rPr>
              <a:t>(5-26) - God demands holy living.  Every person under twenty had died except for two (Caleb and Joshua), who made</a:t>
            </a:r>
            <a:r>
              <a:rPr lang="en-US" sz="1000" dirty="0"/>
              <a:t> </a:t>
            </a:r>
            <a:r>
              <a:rPr lang="en-US" sz="1000" b="0" i="0" u="none" strike="noStrike" kern="1200" baseline="0" dirty="0">
                <a:solidFill>
                  <a:schemeClr val="tx1"/>
                </a:solidFill>
                <a:effectLst/>
              </a:rPr>
              <a:t>it because they lived distinctive life’s.  Moses emphasizes the importance of holiness as they go into their</a:t>
            </a:r>
            <a:r>
              <a:rPr lang="en-US" sz="1000" b="0" i="0" u="none" strike="noStrike" kern="1200" dirty="0">
                <a:solidFill>
                  <a:schemeClr val="tx1"/>
                </a:solidFill>
                <a:effectLst/>
              </a:rPr>
              <a:t> </a:t>
            </a:r>
            <a:r>
              <a:rPr lang="en-US" sz="1000" b="0" i="0" u="none" strike="noStrike" kern="1200" baseline="0" dirty="0">
                <a:solidFill>
                  <a:schemeClr val="tx1"/>
                </a:solidFill>
                <a:effectLst/>
              </a:rPr>
              <a:t>new land: “</a:t>
            </a:r>
          </a:p>
          <a:p>
            <a:pPr marL="685800" lvl="1" indent="-228600">
              <a:buFont typeface="+mj-lt"/>
              <a:buAutoNum type="arabicPeriod"/>
            </a:pPr>
            <a:r>
              <a:rPr lang="en-US" sz="1000" i="1" dirty="0"/>
              <a:t>God’s blessings and warnings </a:t>
            </a:r>
            <a:r>
              <a:rPr lang="en-US" sz="1000" dirty="0"/>
              <a:t>(27-34) - see especially chapter 28:1-14 (curses) and  vv. 15-68 (blessings): “he said to them, “Take to heart all the words by which I am warning you today, that you may command them to your children, that they may be careful to do all the words of this law. </a:t>
            </a:r>
            <a:r>
              <a:rPr lang="en-US" sz="1000" b="1" baseline="30000" dirty="0"/>
              <a:t>47 </a:t>
            </a:r>
            <a:r>
              <a:rPr lang="en-US" sz="1000" dirty="0"/>
              <a:t>For it is no empty word for you, </a:t>
            </a:r>
            <a:r>
              <a:rPr lang="en-US" sz="1000" b="1" dirty="0"/>
              <a:t>but your very life</a:t>
            </a:r>
            <a:r>
              <a:rPr lang="en-US" sz="1000" dirty="0"/>
              <a:t>, and by this word you shall live long in the land that you are going over the Jordan to possess” (32:46-47)</a:t>
            </a:r>
            <a:endParaRPr lang="en-US" sz="1000" i="0" kern="1200" dirty="0">
              <a:solidFill>
                <a:schemeClr val="tx1"/>
              </a:solidFill>
            </a:endParaRPr>
          </a:p>
          <a:p>
            <a:pPr marL="171450" indent="-171450">
              <a:buFont typeface="Arial" charset="0"/>
              <a:buChar char="•"/>
            </a:pPr>
            <a:r>
              <a:rPr lang="en-US" sz="1000" i="0" kern="1200" dirty="0">
                <a:solidFill>
                  <a:schemeClr val="tx1"/>
                </a:solidFill>
              </a:rPr>
              <a:t>Chapters 27 and 28 specify the blessings of obedience and the curses of disobedience.</a:t>
            </a:r>
          </a:p>
          <a:p>
            <a:r>
              <a:rPr lang="en-US" sz="1000" dirty="0"/>
              <a:t>Moses final words: “I call heaven and earth to witness against you today, that I have set before you life and death, blessing and curse. Therefore choose life, that you and your offspring may live,</a:t>
            </a:r>
            <a:r>
              <a:rPr lang="en-US" sz="1000" b="1" baseline="30000" dirty="0"/>
              <a:t>20 </a:t>
            </a:r>
            <a:r>
              <a:rPr lang="en-US" sz="1000" dirty="0"/>
              <a:t>loving the Lord your God, obeying his voice and holding fast to him, for he is your life and length of days, that you may dwell in the land that the Lord swore to your fathers, to Abraham, to Isaac, and to Jacob, to give them.”</a:t>
            </a:r>
          </a:p>
          <a:p>
            <a:br>
              <a:rPr lang="en-US" sz="900" dirty="0">
                <a:hlinkClick r:id="rId3" tooltip="View Full Chapter"/>
              </a:rPr>
            </a:br>
            <a:endParaRPr lang="en-US" sz="900" i="0" kern="1200" dirty="0">
              <a:solidFill>
                <a:schemeClr val="tx1"/>
              </a:solidFill>
            </a:endParaRPr>
          </a:p>
          <a:p>
            <a:endParaRPr lang="en-US" sz="900" i="0" kern="1200" dirty="0">
              <a:solidFill>
                <a:schemeClr val="tx1"/>
              </a:solidFill>
            </a:endParaRPr>
          </a:p>
          <a:p>
            <a:endParaRPr lang="en-US" sz="1000" i="0" kern="1200" dirty="0">
              <a:solidFill>
                <a:schemeClr val="tx1"/>
              </a:solidFill>
              <a:latin typeface="+mn-lt"/>
              <a:ea typeface="+mn-ea"/>
              <a:cs typeface="+mn-cs"/>
            </a:endParaRPr>
          </a:p>
        </p:txBody>
      </p:sp>
    </p:spTree>
    <p:extLst>
      <p:ext uri="{BB962C8B-B14F-4D97-AF65-F5344CB8AC3E}">
        <p14:creationId xmlns:p14="http://schemas.microsoft.com/office/powerpoint/2010/main" val="20866810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509E2C24-1099-8B48-A5D1-8E89D0F2DEB1}" type="slidenum">
              <a:rPr lang="en-US" smtClean="0"/>
              <a:t>12</a:t>
            </a:fld>
            <a:endParaRPr lang="en-US"/>
          </a:p>
        </p:txBody>
      </p:sp>
    </p:spTree>
    <p:extLst>
      <p:ext uri="{BB962C8B-B14F-4D97-AF65-F5344CB8AC3E}">
        <p14:creationId xmlns:p14="http://schemas.microsoft.com/office/powerpoint/2010/main" val="6314810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13</a:t>
            </a:fld>
            <a:endParaRPr lang="en-US"/>
          </a:p>
        </p:txBody>
      </p:sp>
    </p:spTree>
    <p:extLst>
      <p:ext uri="{BB962C8B-B14F-4D97-AF65-F5344CB8AC3E}">
        <p14:creationId xmlns:p14="http://schemas.microsoft.com/office/powerpoint/2010/main" val="3099038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2038" y="141288"/>
            <a:ext cx="4975225" cy="3732212"/>
          </a:xfrm>
        </p:spPr>
      </p:sp>
      <p:sp>
        <p:nvSpPr>
          <p:cNvPr id="3" name="Notes Placeholder 2"/>
          <p:cNvSpPr>
            <a:spLocks noGrp="1"/>
          </p:cNvSpPr>
          <p:nvPr>
            <p:ph type="body" idx="1"/>
          </p:nvPr>
        </p:nvSpPr>
        <p:spPr>
          <a:xfrm>
            <a:off x="425450" y="4006850"/>
            <a:ext cx="6477000" cy="5511800"/>
          </a:xfrm>
        </p:spPr>
        <p:txBody>
          <a:bodyPr/>
          <a:lstStyle/>
          <a:p>
            <a:r>
              <a:rPr lang="en-US" sz="1000" b="0" i="1" u="none" strike="noStrike" kern="1200" baseline="0" dirty="0">
                <a:solidFill>
                  <a:schemeClr val="tx1"/>
                </a:solidFill>
                <a:effectLst/>
                <a:ea typeface="Arial Narrow" charset="0"/>
                <a:cs typeface="Arial Narrow" charset="0"/>
              </a:rPr>
              <a:t>Haddebharim, </a:t>
            </a:r>
            <a:r>
              <a:rPr lang="en-US" sz="1000" b="0" i="0" u="none" strike="noStrike" kern="1200" baseline="0" dirty="0">
                <a:solidFill>
                  <a:schemeClr val="tx1"/>
                </a:solidFill>
                <a:effectLst/>
                <a:ea typeface="Arial Narrow" charset="0"/>
                <a:cs typeface="Arial Narrow" charset="0"/>
              </a:rPr>
              <a:t>or “the words</a:t>
            </a:r>
            <a:r>
              <a:rPr lang="en-US" sz="1000" b="0" i="1" u="none" strike="noStrike" kern="1200" baseline="0" dirty="0">
                <a:solidFill>
                  <a:schemeClr val="tx1"/>
                </a:solidFill>
                <a:effectLst/>
                <a:ea typeface="Arial Narrow" charset="0"/>
                <a:cs typeface="Arial Narrow" charset="0"/>
              </a:rPr>
              <a:t>.” and the Greek title is Deuteronomion Touto, </a:t>
            </a:r>
            <a:r>
              <a:rPr lang="en-US" sz="1000" b="0" i="0" u="none" strike="noStrike" kern="1200" baseline="0" dirty="0">
                <a:solidFill>
                  <a:schemeClr val="tx1"/>
                </a:solidFill>
                <a:effectLst/>
                <a:ea typeface="Arial Narrow" charset="0"/>
                <a:cs typeface="Arial Narrow" charset="0"/>
              </a:rPr>
              <a:t>“This second law.”  However, it is not another law but the initial law restated, or said a second time.  The Law was given the first time at Mt. Sinai and the older generation that had heard it floundered in the wilderness for forty years.  It was given a second time by Moses on the plains of Moab (east side of the Jordan, east of Jericho (see Deut.1:1; 29:1) to the newer generation before they entered the promise land (these would have been under twenty years of age when they left Egypt).  They were to observe the Law even as it was given to their parents (Deut. 6).  </a:t>
            </a:r>
            <a:r>
              <a:rPr lang="en-US" sz="1000" b="1" i="0" u="none" strike="noStrike" kern="1200" baseline="0" dirty="0">
                <a:solidFill>
                  <a:schemeClr val="tx1"/>
                </a:solidFill>
                <a:effectLst/>
                <a:ea typeface="Arial Narrow" charset="0"/>
                <a:cs typeface="Arial Narrow" charset="0"/>
              </a:rPr>
              <a:t>It is about remembrance and renewal of the covenant</a:t>
            </a:r>
            <a:r>
              <a:rPr lang="en-US" sz="1000" b="0" i="0" u="none" strike="noStrike" kern="1200" baseline="0" dirty="0">
                <a:solidFill>
                  <a:schemeClr val="tx1"/>
                </a:solidFill>
                <a:effectLst/>
                <a:ea typeface="Arial Narrow" charset="0"/>
                <a:cs typeface="Arial Narrow" charset="0"/>
              </a:rPr>
              <a:t>.  Knowing where the Jews received those words is crucial to understanding the of the significance of what was said.  Moses gave his series of sermons in the land of Moab (1:5), just across from the land of Canaan.  Forty years earlier they had walked out of Egypt having received the word of God written on a tablet for their remembrance.  Moses began his first address on the “first day of the eleventh month” (1:3),</a:t>
            </a:r>
            <a:r>
              <a:rPr lang="en-US" sz="1000" b="0" i="0" u="none" strike="noStrike" kern="1200" dirty="0">
                <a:solidFill>
                  <a:schemeClr val="tx1"/>
                </a:solidFill>
                <a:effectLst/>
                <a:ea typeface="Arial Narrow" charset="0"/>
                <a:cs typeface="Arial Narrow" charset="0"/>
              </a:rPr>
              <a:t> </a:t>
            </a:r>
            <a:r>
              <a:rPr lang="en-US" sz="1000" dirty="0">
                <a:ea typeface="Arial Narrow" charset="0"/>
                <a:cs typeface="Arial Narrow" charset="0"/>
              </a:rPr>
              <a:t>The Israelites crossed the Jordan on the “tenth of the first month” (Josh. 4:19). Subtracting </a:t>
            </a:r>
            <a:r>
              <a:rPr lang="en-US" sz="1000" b="0" i="0" u="none" strike="noStrike" kern="1200" baseline="0" dirty="0">
                <a:solidFill>
                  <a:schemeClr val="tx1"/>
                </a:solidFill>
                <a:effectLst/>
                <a:ea typeface="Arial Narrow" charset="0"/>
                <a:cs typeface="Arial Narrow" charset="0"/>
              </a:rPr>
              <a:t>the thirty days the Israelites mourned Moses death</a:t>
            </a:r>
            <a:r>
              <a:rPr lang="en-US" sz="1000" b="0" i="0" u="none" strike="noStrike" kern="1200" dirty="0">
                <a:solidFill>
                  <a:schemeClr val="tx1"/>
                </a:solidFill>
                <a:effectLst/>
                <a:ea typeface="Arial Narrow" charset="0"/>
                <a:cs typeface="Arial Narrow" charset="0"/>
              </a:rPr>
              <a:t> </a:t>
            </a:r>
            <a:r>
              <a:rPr lang="en-US" sz="1000" b="0" i="0" u="none" strike="noStrike" kern="1200" baseline="0" dirty="0">
                <a:solidFill>
                  <a:schemeClr val="tx1"/>
                </a:solidFill>
                <a:effectLst/>
                <a:ea typeface="Arial Narrow" charset="0"/>
                <a:cs typeface="Arial Narrow" charset="0"/>
              </a:rPr>
              <a:t>Deut. 34:8), he</a:t>
            </a:r>
            <a:r>
              <a:rPr lang="en-US" sz="1000" b="0" i="0" u="none" strike="noStrike" kern="1200" dirty="0">
                <a:solidFill>
                  <a:schemeClr val="tx1"/>
                </a:solidFill>
                <a:effectLst/>
                <a:ea typeface="Arial Narrow" charset="0"/>
                <a:cs typeface="Arial Narrow" charset="0"/>
              </a:rPr>
              <a:t> </a:t>
            </a:r>
            <a:r>
              <a:rPr lang="en-US" sz="1000" b="0" i="0" u="none" strike="noStrike" kern="1200" baseline="0" dirty="0">
                <a:solidFill>
                  <a:schemeClr val="tx1"/>
                </a:solidFill>
                <a:effectLst/>
                <a:ea typeface="Arial Narrow" charset="0"/>
                <a:cs typeface="Arial Narrow" charset="0"/>
              </a:rPr>
              <a:t>addressed them for forty days.</a:t>
            </a:r>
            <a:r>
              <a:rPr lang="en-US" sz="1000" b="0" i="0" u="none" strike="noStrike" kern="1200" dirty="0">
                <a:solidFill>
                  <a:schemeClr val="tx1"/>
                </a:solidFill>
                <a:effectLst/>
                <a:ea typeface="Arial Narrow" charset="0"/>
                <a:cs typeface="Arial Narrow" charset="0"/>
              </a:rPr>
              <a:t>  Forty days to reflect on God’s promises and the call for faithfulness.  </a:t>
            </a:r>
            <a:r>
              <a:rPr lang="en-US" sz="1000" b="0" i="0" u="none" strike="noStrike" kern="1200" baseline="0" dirty="0">
                <a:solidFill>
                  <a:schemeClr val="tx1"/>
                </a:solidFill>
                <a:effectLst/>
                <a:ea typeface="Arial Narrow" charset="0"/>
                <a:cs typeface="Arial Narrow" charset="0"/>
              </a:rPr>
              <a:t>The primary lesson was to learn that obedience to God’s laws was necessary for the blessing and well being of the people.  Included in the book is a review of (1) wanderings of the Israelites (1-4); (2) a restatement of the Ten Commandments given on Sinai (5-11); (3) a restatement of the special laws that were enjoined on the people of the day (12-26), including a cursing for disobedience (27) and a blessing for obedience (28), and Moses’ prediction of their impending captivity and return (28-30).  The book closes with the the farewell of Moses, who is not allowed to enter into he promise land because he had disobeyed God, and he appoints Joshua as his successor.  Moses is taken up to Mt. Nebo where he dies (31-34).  His next appearance is at Mount of Transfiguration (Mt. 17:3).  Deuteronomy is the last book of the Pentateuch (Jewish Torah), and each of the five books show God playing a specific role: in </a:t>
            </a:r>
            <a:r>
              <a:rPr lang="en-US" sz="1000" b="1" i="0" u="none" strike="noStrike" kern="1200" baseline="0" dirty="0">
                <a:solidFill>
                  <a:schemeClr val="tx1"/>
                </a:solidFill>
                <a:effectLst/>
                <a:ea typeface="Arial Narrow" charset="0"/>
                <a:cs typeface="Arial Narrow" charset="0"/>
              </a:rPr>
              <a:t>Genesis</a:t>
            </a:r>
            <a:r>
              <a:rPr lang="en-US" sz="1000" b="0" i="0" u="none" strike="noStrike" kern="1200" baseline="0" dirty="0">
                <a:solidFill>
                  <a:schemeClr val="tx1"/>
                </a:solidFill>
                <a:effectLst/>
                <a:ea typeface="Arial Narrow" charset="0"/>
                <a:cs typeface="Arial Narrow" charset="0"/>
              </a:rPr>
              <a:t> God’s role was one of sovereignty and His plan for man is initiated; in </a:t>
            </a:r>
            <a:r>
              <a:rPr lang="en-US" sz="1000" b="1" i="0" u="none" strike="noStrike" kern="1200" baseline="0" dirty="0">
                <a:solidFill>
                  <a:schemeClr val="tx1"/>
                </a:solidFill>
                <a:effectLst/>
                <a:ea typeface="Arial Narrow" charset="0"/>
                <a:cs typeface="Arial Narrow" charset="0"/>
              </a:rPr>
              <a:t>Exodus</a:t>
            </a:r>
            <a:r>
              <a:rPr lang="en-US" sz="1000" b="0" i="0" u="none" strike="noStrike" kern="1200" baseline="0" dirty="0">
                <a:solidFill>
                  <a:schemeClr val="tx1"/>
                </a:solidFill>
                <a:effectLst/>
                <a:ea typeface="Arial Narrow" charset="0"/>
                <a:cs typeface="Arial Narrow" charset="0"/>
              </a:rPr>
              <a:t> God’s charity and redemptive nature is demonstrated; in </a:t>
            </a:r>
            <a:r>
              <a:rPr lang="en-US" sz="1000" b="1" i="0" u="none" strike="noStrike" kern="1200" baseline="0" dirty="0">
                <a:solidFill>
                  <a:schemeClr val="tx1"/>
                </a:solidFill>
                <a:effectLst/>
                <a:ea typeface="Arial Narrow" charset="0"/>
                <a:cs typeface="Arial Narrow" charset="0"/>
              </a:rPr>
              <a:t>Leviticus</a:t>
            </a:r>
            <a:r>
              <a:rPr lang="en-US" sz="1000" b="0" i="0" u="none" strike="noStrike" kern="1200" baseline="0" dirty="0">
                <a:solidFill>
                  <a:schemeClr val="tx1"/>
                </a:solidFill>
                <a:effectLst/>
                <a:ea typeface="Arial Narrow" charset="0"/>
                <a:cs typeface="Arial Narrow" charset="0"/>
              </a:rPr>
              <a:t> we can see the sanctity of the person of God revealed; </a:t>
            </a:r>
            <a:r>
              <a:rPr lang="en-US" sz="1000" b="1" i="0" u="none" strike="noStrike" kern="1200" baseline="0" dirty="0">
                <a:solidFill>
                  <a:schemeClr val="tx1"/>
                </a:solidFill>
                <a:effectLst/>
                <a:ea typeface="Arial Narrow" charset="0"/>
                <a:cs typeface="Arial Narrow" charset="0"/>
              </a:rPr>
              <a:t>Numbers</a:t>
            </a:r>
            <a:r>
              <a:rPr lang="en-US" sz="1000" b="0" i="0" u="none" strike="noStrike" kern="1200" baseline="0" dirty="0">
                <a:solidFill>
                  <a:schemeClr val="tx1"/>
                </a:solidFill>
                <a:effectLst/>
                <a:ea typeface="Arial Narrow" charset="0"/>
                <a:cs typeface="Arial Narrow" charset="0"/>
              </a:rPr>
              <a:t> reflects God’s severity (anger) toward disobedience while also showing His providence; </a:t>
            </a:r>
            <a:r>
              <a:rPr lang="en-US" sz="1000" b="1" i="0" u="none" strike="noStrike" kern="1200" baseline="0" dirty="0">
                <a:solidFill>
                  <a:schemeClr val="tx1"/>
                </a:solidFill>
                <a:effectLst/>
                <a:ea typeface="Arial Narrow" charset="0"/>
                <a:cs typeface="Arial Narrow" charset="0"/>
              </a:rPr>
              <a:t>Deuteronomy</a:t>
            </a:r>
            <a:r>
              <a:rPr lang="en-US" sz="1000" b="0" i="0" u="none" strike="noStrike" kern="1200" baseline="0" dirty="0">
                <a:solidFill>
                  <a:schemeClr val="tx1"/>
                </a:solidFill>
                <a:effectLst/>
                <a:ea typeface="Arial Narrow" charset="0"/>
                <a:cs typeface="Arial Narrow" charset="0"/>
              </a:rPr>
              <a:t> helps us to see the solemn nature of God as He requires His subjects to apply certain principles in their lives.    </a:t>
            </a:r>
          </a:p>
          <a:p>
            <a:endParaRPr lang="en-US" sz="1000" b="0" i="0" u="none" strike="noStrike" kern="1200" baseline="0" dirty="0">
              <a:solidFill>
                <a:schemeClr val="tx1"/>
              </a:solidFill>
              <a:effectLst/>
              <a:ea typeface="Arial Narrow" charset="0"/>
              <a:cs typeface="Arial Narrow" charset="0"/>
            </a:endParaRPr>
          </a:p>
          <a:p>
            <a:r>
              <a:rPr lang="en-US" sz="1000" b="0" i="0" u="none" strike="noStrike" kern="1200" baseline="0" dirty="0">
                <a:solidFill>
                  <a:schemeClr val="tx1"/>
                </a:solidFill>
                <a:effectLst/>
                <a:ea typeface="Arial Narrow" charset="0"/>
                <a:cs typeface="Arial Narrow" charset="0"/>
              </a:rPr>
              <a:t>Application:</a:t>
            </a:r>
          </a:p>
          <a:p>
            <a:pPr marL="228600" indent="-228600">
              <a:buFont typeface="+mj-lt"/>
              <a:buAutoNum type="arabicPeriod"/>
            </a:pPr>
            <a:r>
              <a:rPr lang="en-US" sz="1000" b="0" i="0" u="none" strike="noStrike" kern="1200" dirty="0">
                <a:solidFill>
                  <a:schemeClr val="tx1"/>
                </a:solidFill>
                <a:effectLst/>
                <a:ea typeface="Arial Narrow" charset="0"/>
                <a:cs typeface="Arial Narrow" charset="0"/>
              </a:rPr>
              <a:t>Remember: God’s justice</a:t>
            </a:r>
            <a:r>
              <a:rPr lang="en-US" sz="1000" b="0" i="0" u="none" strike="noStrike" kern="1200" baseline="0" dirty="0">
                <a:solidFill>
                  <a:schemeClr val="tx1"/>
                </a:solidFill>
                <a:effectLst/>
                <a:ea typeface="Arial Narrow" charset="0"/>
                <a:cs typeface="Arial Narrow" charset="0"/>
              </a:rPr>
              <a:t> </a:t>
            </a:r>
            <a:r>
              <a:rPr lang="en-US" sz="1000" b="0" i="0" u="none" strike="noStrike" kern="1200" dirty="0">
                <a:solidFill>
                  <a:schemeClr val="tx1"/>
                </a:solidFill>
                <a:effectLst/>
                <a:ea typeface="Arial Narrow" charset="0"/>
                <a:cs typeface="Arial Narrow" charset="0"/>
              </a:rPr>
              <a:t>(Deut. 4:8, ESV).</a:t>
            </a:r>
            <a:r>
              <a:rPr lang="en-US" sz="1000" b="0" i="0" u="none" strike="noStrike" kern="1200" baseline="0" dirty="0">
                <a:solidFill>
                  <a:schemeClr val="tx1"/>
                </a:solidFill>
                <a:effectLst/>
                <a:ea typeface="Arial Narrow" charset="0"/>
                <a:cs typeface="Arial Narrow" charset="0"/>
              </a:rPr>
              <a:t>  Can we see the value in</a:t>
            </a:r>
            <a:r>
              <a:rPr lang="is-IS" sz="1000" b="0" i="0" u="none" strike="noStrike" kern="1200" baseline="0" dirty="0">
                <a:solidFill>
                  <a:schemeClr val="tx1"/>
                </a:solidFill>
                <a:effectLst/>
                <a:ea typeface="Arial Narrow" charset="0"/>
                <a:cs typeface="Arial Narrow" charset="0"/>
              </a:rPr>
              <a:t>…</a:t>
            </a:r>
            <a:r>
              <a:rPr lang="en-US" sz="1000" b="0" i="0" u="none" strike="noStrike" kern="1200" baseline="0" dirty="0">
                <a:solidFill>
                  <a:schemeClr val="tx1"/>
                </a:solidFill>
                <a:effectLst/>
                <a:ea typeface="Arial Narrow" charset="0"/>
                <a:cs typeface="Arial Narrow" charset="0"/>
              </a:rPr>
              <a:t> “One nation under God: and “In God we trust.”  </a:t>
            </a:r>
          </a:p>
          <a:p>
            <a:pPr marL="228600" indent="-228600">
              <a:buFont typeface="+mj-lt"/>
              <a:buAutoNum type="arabicPeriod"/>
            </a:pPr>
            <a:r>
              <a:rPr lang="en-US" sz="1000" b="0" i="0" u="none" strike="noStrike" kern="1200" baseline="0" dirty="0">
                <a:solidFill>
                  <a:schemeClr val="tx1"/>
                </a:solidFill>
                <a:effectLst/>
                <a:ea typeface="Arial Narrow" charset="0"/>
                <a:cs typeface="Arial Narrow" charset="0"/>
              </a:rPr>
              <a:t>Remember God’s faithfulness (2:7).   </a:t>
            </a:r>
          </a:p>
          <a:p>
            <a:pPr marL="228600" indent="-228600">
              <a:buFont typeface="+mj-lt"/>
              <a:buAutoNum type="arabicPeriod"/>
            </a:pPr>
            <a:r>
              <a:rPr lang="en-US" sz="1000" b="0" i="0" u="none" strike="noStrike" kern="1200" baseline="0" dirty="0">
                <a:solidFill>
                  <a:schemeClr val="tx1"/>
                </a:solidFill>
                <a:effectLst/>
                <a:ea typeface="Arial Narrow" charset="0"/>
                <a:cs typeface="Arial Narrow" charset="0"/>
              </a:rPr>
              <a:t>Remember God’s Holiness (7:6; 4:5-8).  </a:t>
            </a:r>
          </a:p>
          <a:p>
            <a:pPr marL="228600" indent="-228600">
              <a:buFont typeface="+mj-lt"/>
              <a:buAutoNum type="arabicPeriod"/>
            </a:pPr>
            <a:r>
              <a:rPr lang="en-US" sz="1000" b="0" i="0" u="none" strike="noStrike" kern="1200" baseline="0" dirty="0">
                <a:solidFill>
                  <a:schemeClr val="tx1"/>
                </a:solidFill>
                <a:effectLst/>
                <a:ea typeface="Arial Narrow" charset="0"/>
                <a:cs typeface="Arial Narrow" charset="0"/>
              </a:rPr>
              <a:t>Remember the blessings and the warnings of God (32:46-47).  </a:t>
            </a:r>
          </a:p>
          <a:p>
            <a:pPr marL="228600" indent="-228600">
              <a:buFont typeface="+mj-lt"/>
              <a:buAutoNum type="arabicPeriod"/>
            </a:pPr>
            <a:endParaRPr lang="en-US" sz="1000" b="0" i="0" u="none" strike="noStrike" kern="1200" baseline="0" dirty="0">
              <a:solidFill>
                <a:schemeClr val="tx1"/>
              </a:solidFill>
              <a:effectLst/>
              <a:ea typeface="Arial Narrow" charset="0"/>
              <a:cs typeface="Arial Narrow" charset="0"/>
            </a:endParaRPr>
          </a:p>
          <a:p>
            <a:pPr marL="0" indent="0">
              <a:buFont typeface="+mj-lt"/>
              <a:buNone/>
            </a:pPr>
            <a:r>
              <a:rPr lang="en-US" sz="1000" b="0" i="0" u="none" strike="noStrike" kern="1200" baseline="0" dirty="0">
                <a:solidFill>
                  <a:schemeClr val="tx1"/>
                </a:solidFill>
                <a:effectLst/>
                <a:ea typeface="Arial Narrow" charset="0"/>
                <a:cs typeface="Arial Narrow" charset="0"/>
              </a:rPr>
              <a:t>Key thought: </a:t>
            </a:r>
            <a:r>
              <a:rPr lang="en-US" sz="1000" b="0" i="0" u="none" strike="noStrike" kern="1200" dirty="0">
                <a:solidFill>
                  <a:schemeClr val="tx1"/>
                </a:solidFill>
                <a:effectLst/>
                <a:ea typeface="Arial Narrow" charset="0"/>
                <a:cs typeface="Arial Narrow" charset="0"/>
              </a:rPr>
              <a:t>In Deut. 1:2 it says, “It takes 11 days to go from Horeb to Kadesh Barnea by the Mount Seir Road.”  Let</a:t>
            </a:r>
            <a:r>
              <a:rPr lang="en-US" sz="1000" b="0" i="0" u="none" strike="noStrike" kern="1200" baseline="0" dirty="0">
                <a:solidFill>
                  <a:schemeClr val="tx1"/>
                </a:solidFill>
                <a:effectLst/>
                <a:ea typeface="Arial Narrow" charset="0"/>
                <a:cs typeface="Arial Narrow" charset="0"/>
              </a:rPr>
              <a:t> that set in, an elven day journey that took forty years ,,, because of sin the Israelites were left to wandering.  Blessings accompany obedience, consequence follow disobedience, and compromise .  </a:t>
            </a:r>
            <a:endParaRPr lang="en-US" sz="1000" dirty="0">
              <a:ea typeface="Arial Narrow" charset="0"/>
              <a:cs typeface="Arial Narrow" charset="0"/>
            </a:endParaRPr>
          </a:p>
        </p:txBody>
      </p:sp>
      <p:sp>
        <p:nvSpPr>
          <p:cNvPr id="4" name="Slide Number Placeholder 3"/>
          <p:cNvSpPr>
            <a:spLocks noGrp="1"/>
          </p:cNvSpPr>
          <p:nvPr>
            <p:ph type="sldNum" sz="quarter" idx="10"/>
          </p:nvPr>
        </p:nvSpPr>
        <p:spPr/>
        <p:txBody>
          <a:bodyPr/>
          <a:lstStyle/>
          <a:p>
            <a:fld id="{6AC9D69E-FE0D-3D4B-835D-D5949BAFF0A6}" type="slidenum">
              <a:rPr lang="en-US" smtClean="0"/>
              <a:t>2</a:t>
            </a:fld>
            <a:endParaRPr lang="en-US" dirty="0"/>
          </a:p>
        </p:txBody>
      </p:sp>
    </p:spTree>
    <p:extLst>
      <p:ext uri="{BB962C8B-B14F-4D97-AF65-F5344CB8AC3E}">
        <p14:creationId xmlns:p14="http://schemas.microsoft.com/office/powerpoint/2010/main" val="1340891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425451" y="5226050"/>
            <a:ext cx="5964238" cy="3455988"/>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dirty="0"/>
          </a:p>
        </p:txBody>
      </p:sp>
    </p:spTree>
    <p:extLst>
      <p:ext uri="{BB962C8B-B14F-4D97-AF65-F5344CB8AC3E}">
        <p14:creationId xmlns:p14="http://schemas.microsoft.com/office/powerpoint/2010/main" val="1387680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7850" y="822325"/>
            <a:ext cx="6019800" cy="3519487"/>
          </a:xfrm>
        </p:spPr>
      </p:sp>
      <p:sp>
        <p:nvSpPr>
          <p:cNvPr id="3" name="Notes Placeholder 2"/>
          <p:cNvSpPr>
            <a:spLocks noGrp="1"/>
          </p:cNvSpPr>
          <p:nvPr>
            <p:ph type="body" idx="1"/>
          </p:nvPr>
        </p:nvSpPr>
        <p:spPr>
          <a:xfrm>
            <a:off x="577850" y="4464050"/>
            <a:ext cx="6019799" cy="4217988"/>
          </a:xfrm>
        </p:spPr>
        <p:txBody>
          <a:bodyPr/>
          <a:lstStyle/>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000" dirty="0"/>
              <a:t>The first five books of the Bible make up the Pentateuch (from </a:t>
            </a:r>
            <a:r>
              <a:rPr lang="en-US" sz="1000" i="1" dirty="0" err="1"/>
              <a:t>penta</a:t>
            </a:r>
            <a:r>
              <a:rPr lang="en-US" sz="1000" i="1" dirty="0"/>
              <a:t>, </a:t>
            </a:r>
            <a:r>
              <a:rPr lang="en-US" sz="1000" dirty="0"/>
              <a:t>the Greek word for five, and </a:t>
            </a:r>
            <a:r>
              <a:rPr lang="en-US" sz="1000" i="1" dirty="0" err="1"/>
              <a:t>teuchos</a:t>
            </a:r>
            <a:r>
              <a:rPr lang="en-US" sz="1000" dirty="0"/>
              <a:t>, which means tool).  Otherwise known as the </a:t>
            </a:r>
            <a:r>
              <a:rPr lang="en-US" sz="1000" i="1" dirty="0"/>
              <a:t>Torah - </a:t>
            </a:r>
            <a:r>
              <a:rPr lang="en-US" sz="1000" dirty="0"/>
              <a:t>Each</a:t>
            </a:r>
            <a:r>
              <a:rPr lang="en-US" sz="1000" baseline="0" dirty="0"/>
              <a:t> </a:t>
            </a:r>
            <a:r>
              <a:rPr lang="en-US" sz="1000" dirty="0"/>
              <a:t>the five books written by Moses.</a:t>
            </a:r>
            <a:r>
              <a:rPr lang="en-US" sz="1000" baseline="0" dirty="0"/>
              <a:t>  </a:t>
            </a:r>
          </a:p>
          <a:p>
            <a:endParaRPr lang="en-US" dirty="0"/>
          </a:p>
        </p:txBody>
      </p:sp>
      <p:sp>
        <p:nvSpPr>
          <p:cNvPr id="4" name="Slide Number Placeholder 3"/>
          <p:cNvSpPr>
            <a:spLocks noGrp="1"/>
          </p:cNvSpPr>
          <p:nvPr>
            <p:ph type="sldNum" sz="quarter" idx="10"/>
          </p:nvPr>
        </p:nvSpPr>
        <p:spPr/>
        <p:txBody>
          <a:bodyPr/>
          <a:lstStyle/>
          <a:p>
            <a:fld id="{6832DADE-360F-4BCF-86B2-12FF44352156}" type="slidenum">
              <a:rPr lang="en-US" smtClean="0"/>
              <a:t>4</a:t>
            </a:fld>
            <a:endParaRPr lang="en-US" dirty="0"/>
          </a:p>
        </p:txBody>
      </p:sp>
    </p:spTree>
    <p:extLst>
      <p:ext uri="{BB962C8B-B14F-4D97-AF65-F5344CB8AC3E}">
        <p14:creationId xmlns:p14="http://schemas.microsoft.com/office/powerpoint/2010/main" val="51721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2963" y="273050"/>
            <a:ext cx="3711575" cy="2782888"/>
          </a:xfrm>
        </p:spPr>
      </p:sp>
      <p:sp>
        <p:nvSpPr>
          <p:cNvPr id="3" name="Notes Placeholder 2"/>
          <p:cNvSpPr>
            <a:spLocks noGrp="1"/>
          </p:cNvSpPr>
          <p:nvPr>
            <p:ph type="body" idx="1"/>
          </p:nvPr>
        </p:nvSpPr>
        <p:spPr>
          <a:xfrm>
            <a:off x="654051" y="3473450"/>
            <a:ext cx="5735638" cy="4738688"/>
          </a:xfrm>
        </p:spPr>
        <p:txBody>
          <a:bodyPr/>
          <a:lstStyle/>
          <a:p>
            <a:r>
              <a:rPr lang="en-US" dirty="0"/>
              <a:t>1. Near Kadesh Moses disobeys God and strikes the rock (Nu. 20:1-3).  </a:t>
            </a:r>
          </a:p>
          <a:p>
            <a:pPr marL="228600" indent="-228600">
              <a:buAutoNum type="arabicPeriod" startAt="2"/>
            </a:pPr>
            <a:r>
              <a:rPr lang="en-US" dirty="0"/>
              <a:t>Aaron dies at Mount </a:t>
            </a:r>
            <a:r>
              <a:rPr lang="en-US" dirty="0" err="1"/>
              <a:t>Hor</a:t>
            </a:r>
            <a:r>
              <a:rPr lang="en-US" dirty="0"/>
              <a:t> and</a:t>
            </a:r>
            <a:r>
              <a:rPr lang="en-US" baseline="0" dirty="0"/>
              <a:t> </a:t>
            </a:r>
            <a:r>
              <a:rPr lang="en-US" dirty="0"/>
              <a:t> </a:t>
            </a:r>
            <a:r>
              <a:rPr lang="en-US" dirty="0" err="1"/>
              <a:t>Eleazer</a:t>
            </a:r>
            <a:r>
              <a:rPr lang="en-US" dirty="0"/>
              <a:t> is chosen to replace him (Nu. 20:22-29)</a:t>
            </a:r>
          </a:p>
          <a:p>
            <a:pPr marL="228600" indent="-228600">
              <a:buAutoNum type="arabicPeriod" startAt="2"/>
            </a:pPr>
            <a:r>
              <a:rPr lang="en-US" dirty="0"/>
              <a:t>Edom refuses</a:t>
            </a:r>
            <a:r>
              <a:rPr lang="en-US" baseline="0" dirty="0"/>
              <a:t> passage to them on the </a:t>
            </a:r>
            <a:r>
              <a:rPr lang="en-US" baseline="0" dirty="0" err="1"/>
              <a:t>KIng’s</a:t>
            </a:r>
            <a:r>
              <a:rPr lang="en-US" baseline="0" dirty="0"/>
              <a:t> Highway (</a:t>
            </a:r>
            <a:r>
              <a:rPr lang="en-US" baseline="0" dirty="0" err="1"/>
              <a:t>Trasnjordnainan</a:t>
            </a:r>
            <a:r>
              <a:rPr lang="en-US" baseline="0" dirty="0"/>
              <a:t> Hwy) . </a:t>
            </a:r>
          </a:p>
          <a:p>
            <a:pPr marL="228600" indent="-228600">
              <a:buAutoNum type="arabicPeriod" startAt="2"/>
            </a:pPr>
            <a:r>
              <a:rPr lang="en-US" baseline="0" dirty="0"/>
              <a:t>We see from Deut. 2:26-30 messengers were sent to </a:t>
            </a:r>
            <a:r>
              <a:rPr lang="en-US" baseline="0" dirty="0" err="1"/>
              <a:t>Sihon</a:t>
            </a:r>
            <a:r>
              <a:rPr lang="en-US" baseline="0" dirty="0"/>
              <a:t>, king of the Amorites (who lived in </a:t>
            </a:r>
            <a:r>
              <a:rPr lang="en-US" baseline="0" dirty="0" err="1"/>
              <a:t>Heshbon</a:t>
            </a:r>
            <a:r>
              <a:rPr lang="en-US" baseline="0" dirty="0"/>
              <a:t>) requesting passage and he denied them resulting in a battle won by the Israelites (Nu. 21:23-24)</a:t>
            </a:r>
          </a:p>
          <a:p>
            <a:pPr marL="228600" indent="-228600">
              <a:buAutoNum type="arabicPeriod" startAt="2"/>
            </a:pPr>
            <a:r>
              <a:rPr lang="en-US" baseline="0" dirty="0"/>
              <a:t>Then they marched northward to toward </a:t>
            </a:r>
            <a:r>
              <a:rPr lang="en-US" dirty="0"/>
              <a:t>B</a:t>
            </a:r>
            <a:r>
              <a:rPr lang="en-US" baseline="0" dirty="0"/>
              <a:t>ashan (Nu. 21:33) and defeated </a:t>
            </a:r>
            <a:r>
              <a:rPr lang="en-US" baseline="0" dirty="0" err="1"/>
              <a:t>Og</a:t>
            </a:r>
            <a:r>
              <a:rPr lang="en-US" baseline="0" dirty="0"/>
              <a:t> (who lived in </a:t>
            </a:r>
            <a:r>
              <a:rPr lang="en-US" baseline="0" dirty="0" err="1"/>
              <a:t>Ashtaroth</a:t>
            </a:r>
            <a:r>
              <a:rPr lang="en-US" baseline="0" dirty="0"/>
              <a:t> (Deut. 1:4) .</a:t>
            </a:r>
          </a:p>
          <a:p>
            <a:pPr marL="228600" indent="-228600">
              <a:buAutoNum type="arabicPeriod" startAt="2"/>
            </a:pPr>
            <a:r>
              <a:rPr lang="en-US" dirty="0"/>
              <a:t>Nu. 21- Deut. 34 describe the events that that occurred during Israel’s encampment, east of Jericho, in the plains of Moab (where Balaam’s three curses turn into blessings (see Nu. 22-25). </a:t>
            </a:r>
            <a:endParaRPr lang="en-US" baseline="0" dirty="0"/>
          </a:p>
          <a:p>
            <a:pPr marL="228600" indent="-228600">
              <a:buAutoNum type="arabicPeriod" startAt="2"/>
            </a:pPr>
            <a:r>
              <a:rPr lang="en-US" dirty="0"/>
              <a:t>It is during this time that Moses records his sermons in the book of Deuteronomy, before ascending Mt. Nebo to observe the land of promise without entering because of his sin in the </a:t>
            </a:r>
            <a:r>
              <a:rPr lang="en-US" dirty="0" err="1"/>
              <a:t>Negav</a:t>
            </a:r>
            <a:r>
              <a:rPr lang="en-US" dirty="0"/>
              <a:t> (Deut. 34).  </a:t>
            </a:r>
          </a:p>
          <a:p>
            <a:pPr marL="228600" indent="-228600">
              <a:buAutoNum type="arabicPeriod" startAt="2"/>
            </a:pPr>
            <a:r>
              <a:rPr lang="en-US" dirty="0"/>
              <a:t>This brings to a conclusion the “Wilderness Wanderings” as Joshua will begin his conquest of Canaan.   </a:t>
            </a:r>
          </a:p>
        </p:txBody>
      </p:sp>
      <p:sp>
        <p:nvSpPr>
          <p:cNvPr id="4" name="Slide Number Placeholder 3"/>
          <p:cNvSpPr>
            <a:spLocks noGrp="1"/>
          </p:cNvSpPr>
          <p:nvPr>
            <p:ph type="sldNum" sz="quarter" idx="10"/>
          </p:nvPr>
        </p:nvSpPr>
        <p:spPr/>
        <p:txBody>
          <a:bodyPr/>
          <a:lstStyle/>
          <a:p>
            <a:fld id="{6AC9D69E-FE0D-3D4B-835D-D5949BAFF0A6}" type="slidenum">
              <a:rPr lang="en-US" smtClean="0"/>
              <a:t>5</a:t>
            </a:fld>
            <a:endParaRPr lang="en-US" dirty="0"/>
          </a:p>
        </p:txBody>
      </p:sp>
    </p:spTree>
    <p:extLst>
      <p:ext uri="{BB962C8B-B14F-4D97-AF65-F5344CB8AC3E}">
        <p14:creationId xmlns:p14="http://schemas.microsoft.com/office/powerpoint/2010/main" val="1288217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C9D69E-FE0D-3D4B-835D-D5949BAFF0A6}" type="slidenum">
              <a:rPr lang="en-US" smtClean="0"/>
              <a:t>6</a:t>
            </a:fld>
            <a:endParaRPr lang="en-US" dirty="0"/>
          </a:p>
        </p:txBody>
      </p:sp>
    </p:spTree>
    <p:extLst>
      <p:ext uri="{BB962C8B-B14F-4D97-AF65-F5344CB8AC3E}">
        <p14:creationId xmlns:p14="http://schemas.microsoft.com/office/powerpoint/2010/main" val="1904849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9</a:t>
            </a:fld>
            <a:endParaRPr lang="en-US"/>
          </a:p>
        </p:txBody>
      </p:sp>
    </p:spTree>
    <p:extLst>
      <p:ext uri="{BB962C8B-B14F-4D97-AF65-F5344CB8AC3E}">
        <p14:creationId xmlns:p14="http://schemas.microsoft.com/office/powerpoint/2010/main" val="1777642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C9D69E-FE0D-3D4B-835D-D5949BAFF0A6}" type="slidenum">
              <a:rPr lang="en-US" smtClean="0"/>
              <a:t>10</a:t>
            </a:fld>
            <a:endParaRPr lang="en-US" dirty="0"/>
          </a:p>
        </p:txBody>
      </p:sp>
    </p:spTree>
    <p:extLst>
      <p:ext uri="{BB962C8B-B14F-4D97-AF65-F5344CB8AC3E}">
        <p14:creationId xmlns:p14="http://schemas.microsoft.com/office/powerpoint/2010/main" val="4026357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9E2C24-1099-8B48-A5D1-8E89D0F2DEB1}" type="slidenum">
              <a:rPr lang="en-US" smtClean="0"/>
              <a:t>11</a:t>
            </a:fld>
            <a:endParaRPr lang="en-US"/>
          </a:p>
        </p:txBody>
      </p:sp>
    </p:spTree>
    <p:extLst>
      <p:ext uri="{BB962C8B-B14F-4D97-AF65-F5344CB8AC3E}">
        <p14:creationId xmlns:p14="http://schemas.microsoft.com/office/powerpoint/2010/main" val="1394124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t>6/18/22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t>6/18/22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t>6/18/22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t>6/18/22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t>6/18/22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t>6/18/22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t>6/18/22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t>6/18/22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t>6/18/22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t>6/18/22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t>6/18/22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t>6/18/22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Deuteronomy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5841-4102-EE47-A49A-F2FA31B26D0C}"/>
              </a:ext>
            </a:extLst>
          </p:cNvPr>
          <p:cNvSpPr>
            <a:spLocks noGrp="1"/>
          </p:cNvSpPr>
          <p:nvPr>
            <p:ph type="title"/>
          </p:nvPr>
        </p:nvSpPr>
        <p:spPr/>
        <p:txBody>
          <a:bodyPr>
            <a:normAutofit/>
          </a:bodyPr>
          <a:lstStyle/>
          <a:p>
            <a:r>
              <a:rPr lang="en-US" sz="3200" dirty="0"/>
              <a:t>Where are we?</a:t>
            </a:r>
          </a:p>
        </p:txBody>
      </p:sp>
      <p:sp>
        <p:nvSpPr>
          <p:cNvPr id="3" name="Content Placeholder 2">
            <a:extLst>
              <a:ext uri="{FF2B5EF4-FFF2-40B4-BE49-F238E27FC236}">
                <a16:creationId xmlns:a16="http://schemas.microsoft.com/office/drawing/2014/main" id="{0C7F3610-482F-F748-B19E-F6ABCFBA6B53}"/>
              </a:ext>
            </a:extLst>
          </p:cNvPr>
          <p:cNvSpPr>
            <a:spLocks noGrp="1"/>
          </p:cNvSpPr>
          <p:nvPr>
            <p:ph idx="1"/>
          </p:nvPr>
        </p:nvSpPr>
        <p:spPr>
          <a:xfrm>
            <a:off x="228600" y="1676400"/>
            <a:ext cx="8763000" cy="4724401"/>
          </a:xfrm>
        </p:spPr>
        <p:txBody>
          <a:bodyPr>
            <a:normAutofit/>
          </a:bodyPr>
          <a:lstStyle/>
          <a:p>
            <a:pPr marL="89154" indent="0">
              <a:buNone/>
            </a:pPr>
            <a:r>
              <a:rPr lang="en-US" sz="2400" dirty="0"/>
              <a:t>Deuteronomy was written around 1406 BC, at the end of the forty years of wandering endured by the nation of Israel.  At the time, the people were camped on the east side of the Jordan River, on the plains of Moab, across from the city of Jericho (1:1; 29:1). They were on the verge of entering the land that had been promised centuries earlier to their forefathers (Ge. 12:1, 6–9).  The children who had left Egypt were now adults, ready to conquer and settle the Promised Land.  Before that could happen, the Lord reiterated through Moses His covenant with them.</a:t>
            </a:r>
          </a:p>
        </p:txBody>
      </p:sp>
    </p:spTree>
    <p:extLst>
      <p:ext uri="{BB962C8B-B14F-4D97-AF65-F5344CB8AC3E}">
        <p14:creationId xmlns:p14="http://schemas.microsoft.com/office/powerpoint/2010/main" val="1697303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FFA3-C05D-E24A-8EC7-A57677F20255}"/>
              </a:ext>
            </a:extLst>
          </p:cNvPr>
          <p:cNvSpPr>
            <a:spLocks noGrp="1"/>
          </p:cNvSpPr>
          <p:nvPr>
            <p:ph type="title"/>
          </p:nvPr>
        </p:nvSpPr>
        <p:spPr/>
        <p:txBody>
          <a:bodyPr>
            <a:normAutofit/>
          </a:bodyPr>
          <a:lstStyle/>
          <a:p>
            <a:r>
              <a:rPr lang="en-US" sz="3200" dirty="0"/>
              <a:t>Why is Deuteronomy so important?</a:t>
            </a:r>
          </a:p>
        </p:txBody>
      </p:sp>
      <p:sp>
        <p:nvSpPr>
          <p:cNvPr id="3" name="Content Placeholder 2">
            <a:extLst>
              <a:ext uri="{FF2B5EF4-FFF2-40B4-BE49-F238E27FC236}">
                <a16:creationId xmlns:a16="http://schemas.microsoft.com/office/drawing/2014/main" id="{F35B7A82-5111-664F-8EEA-9BE7ED9FDE24}"/>
              </a:ext>
            </a:extLst>
          </p:cNvPr>
          <p:cNvSpPr>
            <a:spLocks noGrp="1"/>
          </p:cNvSpPr>
          <p:nvPr>
            <p:ph idx="1"/>
          </p:nvPr>
        </p:nvSpPr>
        <p:spPr>
          <a:xfrm>
            <a:off x="304800" y="1472119"/>
            <a:ext cx="8534400" cy="5410200"/>
          </a:xfrm>
        </p:spPr>
        <p:txBody>
          <a:bodyPr>
            <a:noAutofit/>
          </a:bodyPr>
          <a:lstStyle/>
          <a:p>
            <a:pPr marL="89154" indent="0">
              <a:buNone/>
            </a:pPr>
            <a:r>
              <a:rPr lang="en-US" sz="2200" dirty="0"/>
              <a:t>Moses addressed his words to “all Israel” at least twelve times. This phrase emphasized the nation’s unity, initiated by their covenant with God at Mount Sinai and forged in the wilderness.  In the midst of widespread polytheism, Israel was distinctive in that they worshiped one God, Yahweh.  Their God was totally unique; there was none other like Him among all the “gods” of the nations surrounding them. Deuteronomy 6:4 codifies this belief in the Shema, the basic confession of faith in Judaism even today. “Hear, O Israel! The LORD [Yahweh] is our God, the LORD [Yahweh] is one!”</a:t>
            </a:r>
          </a:p>
          <a:p>
            <a:pPr marL="89154" indent="0">
              <a:buNone/>
            </a:pPr>
            <a:endParaRPr lang="en-US" sz="2200" dirty="0"/>
          </a:p>
          <a:p>
            <a:pPr marL="89154" indent="0">
              <a:buNone/>
            </a:pPr>
            <a:r>
              <a:rPr lang="en-US" sz="2200" dirty="0"/>
              <a:t>Deuteronomy also restates the Ten Commandments and many other laws given in Exodus and Leviticus. The book delivered to Israel God’s instructions on how to live a blessed life in the Promised Land.  Chapters 27 and 28 specify the blessings of obedience and the curses of disobedience.</a:t>
            </a:r>
          </a:p>
        </p:txBody>
      </p:sp>
    </p:spTree>
    <p:extLst>
      <p:ext uri="{BB962C8B-B14F-4D97-AF65-F5344CB8AC3E}">
        <p14:creationId xmlns:p14="http://schemas.microsoft.com/office/powerpoint/2010/main" val="4271229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E27A-7592-6B4D-8422-3450881FC380}"/>
              </a:ext>
            </a:extLst>
          </p:cNvPr>
          <p:cNvSpPr>
            <a:spLocks noGrp="1"/>
          </p:cNvSpPr>
          <p:nvPr>
            <p:ph type="title"/>
          </p:nvPr>
        </p:nvSpPr>
        <p:spPr/>
        <p:txBody>
          <a:bodyPr>
            <a:normAutofit/>
          </a:bodyPr>
          <a:lstStyle/>
          <a:p>
            <a:r>
              <a:rPr lang="en-US" sz="3200" dirty="0"/>
              <a:t>What's the point?</a:t>
            </a:r>
          </a:p>
        </p:txBody>
      </p:sp>
      <p:sp>
        <p:nvSpPr>
          <p:cNvPr id="3" name="Content Placeholder 2">
            <a:extLst>
              <a:ext uri="{FF2B5EF4-FFF2-40B4-BE49-F238E27FC236}">
                <a16:creationId xmlns:a16="http://schemas.microsoft.com/office/drawing/2014/main" id="{A2B5B166-BD38-4E43-BA46-E21795698B86}"/>
              </a:ext>
            </a:extLst>
          </p:cNvPr>
          <p:cNvSpPr>
            <a:spLocks noGrp="1"/>
          </p:cNvSpPr>
          <p:nvPr>
            <p:ph idx="1"/>
          </p:nvPr>
        </p:nvSpPr>
        <p:spPr>
          <a:xfrm>
            <a:off x="228600" y="1408176"/>
            <a:ext cx="8763000" cy="6059424"/>
          </a:xfrm>
        </p:spPr>
        <p:txBody>
          <a:bodyPr>
            <a:noAutofit/>
          </a:bodyPr>
          <a:lstStyle/>
          <a:p>
            <a:pPr marL="89154" indent="0">
              <a:buNone/>
            </a:pPr>
            <a:r>
              <a:rPr lang="en-US" sz="2400" dirty="0"/>
              <a:t>The covenant between Yahweh and Israel was bilateral—a two-way street; God would keep His promise to bless the nation if the people remained faithful.  The adult Israelites were too young to have participated in the first covenant ceremony at Mount Sinai; therefore, Moses reviewed the Law at the doorstep to the Promised Land, urging this new generation to re-covenant with Yahweh, to recommit themselves to His ways.</a:t>
            </a:r>
          </a:p>
        </p:txBody>
      </p:sp>
    </p:spTree>
    <p:extLst>
      <p:ext uri="{BB962C8B-B14F-4D97-AF65-F5344CB8AC3E}">
        <p14:creationId xmlns:p14="http://schemas.microsoft.com/office/powerpoint/2010/main" val="231357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4681-4A8E-2D41-8ADD-E6CB00E4EB2E}"/>
              </a:ext>
            </a:extLst>
          </p:cNvPr>
          <p:cNvSpPr>
            <a:spLocks noGrp="1"/>
          </p:cNvSpPr>
          <p:nvPr>
            <p:ph type="title"/>
          </p:nvPr>
        </p:nvSpPr>
        <p:spPr/>
        <p:txBody>
          <a:bodyPr>
            <a:normAutofit/>
          </a:bodyPr>
          <a:lstStyle/>
          <a:p>
            <a:r>
              <a:rPr lang="en-US" sz="3200" dirty="0"/>
              <a:t>How do I apply this?</a:t>
            </a:r>
          </a:p>
        </p:txBody>
      </p:sp>
      <p:sp>
        <p:nvSpPr>
          <p:cNvPr id="5" name="Content Placeholder 4">
            <a:extLst>
              <a:ext uri="{FF2B5EF4-FFF2-40B4-BE49-F238E27FC236}">
                <a16:creationId xmlns:a16="http://schemas.microsoft.com/office/drawing/2014/main" id="{EFC6F071-B48C-A446-A222-4A3A266EE703}"/>
              </a:ext>
            </a:extLst>
          </p:cNvPr>
          <p:cNvSpPr>
            <a:spLocks noGrp="1"/>
          </p:cNvSpPr>
          <p:nvPr>
            <p:ph idx="1"/>
          </p:nvPr>
        </p:nvSpPr>
        <p:spPr>
          <a:xfrm>
            <a:off x="228600" y="1600200"/>
            <a:ext cx="8686800" cy="5102352"/>
          </a:xfrm>
        </p:spPr>
        <p:txBody>
          <a:bodyPr>
            <a:normAutofit fontScale="92500"/>
          </a:bodyPr>
          <a:lstStyle/>
          <a:p>
            <a:pPr marL="118872" indent="0">
              <a:buNone/>
            </a:pPr>
            <a:r>
              <a:rPr lang="en-US" sz="2400" dirty="0"/>
              <a:t>In Moses’s conclusion, he entreated the people,</a:t>
            </a:r>
          </a:p>
          <a:p>
            <a:pPr marL="118872" indent="0">
              <a:buNone/>
            </a:pPr>
            <a:endParaRPr lang="en-US" sz="2400" dirty="0"/>
          </a:p>
          <a:p>
            <a:pPr marL="411480" lvl="1" indent="0">
              <a:buNone/>
            </a:pPr>
            <a:r>
              <a:rPr lang="en-US" sz="2200" dirty="0"/>
              <a:t>“I have set before you life and death, the blessing and the curse. So choose life in order that you may live, you and your descendants, by loving the Lord your God, by obeying His voice, and by holding fast to Him; for this is your life and the length of your days.” (Deuteronomy 30:19–20)</a:t>
            </a:r>
          </a:p>
          <a:p>
            <a:pPr marL="411480" lvl="1" indent="0">
              <a:buNone/>
            </a:pPr>
            <a:endParaRPr lang="en-US" sz="2200" dirty="0"/>
          </a:p>
          <a:p>
            <a:pPr marL="411480" lvl="1" indent="0">
              <a:buNone/>
            </a:pPr>
            <a:r>
              <a:rPr lang="en-US" sz="2200" dirty="0"/>
              <a:t>“This” in verse 20 refers to loving the Lord your God, obeying, and holding fast to Him. That is life! Our relationship with God is to be marked by faithfulness, loyalty, love, and devotion. Think of an ideal marriage—that’s the picture of how God wants us to cling to Him (Ephesians 5:28–32).</a:t>
            </a:r>
          </a:p>
          <a:p>
            <a:pPr marL="118872" indent="0">
              <a:buNone/>
            </a:pPr>
            <a:endParaRPr lang="en-US" sz="2400" dirty="0"/>
          </a:p>
          <a:p>
            <a:pPr marL="118872" indent="0">
              <a:buNone/>
            </a:pPr>
            <a:r>
              <a:rPr lang="en-US" sz="2400" dirty="0"/>
              <a:t>How closely do you cling to God? Let us all use this moment to recommit our heart to that all-important relationship with Him.</a:t>
            </a:r>
          </a:p>
        </p:txBody>
      </p:sp>
    </p:spTree>
    <p:extLst>
      <p:ext uri="{BB962C8B-B14F-4D97-AF65-F5344CB8AC3E}">
        <p14:creationId xmlns:p14="http://schemas.microsoft.com/office/powerpoint/2010/main" val="3487663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E43AF-4320-A649-AA10-C2636D768805}"/>
              </a:ext>
            </a:extLst>
          </p:cNvPr>
          <p:cNvSpPr>
            <a:spLocks noGrp="1"/>
          </p:cNvSpPr>
          <p:nvPr>
            <p:ph type="title"/>
          </p:nvPr>
        </p:nvSpPr>
        <p:spPr/>
        <p:txBody>
          <a:bodyPr/>
          <a:lstStyle/>
          <a:p>
            <a:r>
              <a:rPr lang="en-US" dirty="0"/>
              <a:t>Brief Outline</a:t>
            </a:r>
          </a:p>
        </p:txBody>
      </p:sp>
      <p:sp>
        <p:nvSpPr>
          <p:cNvPr id="3" name="Content Placeholder 2">
            <a:extLst>
              <a:ext uri="{FF2B5EF4-FFF2-40B4-BE49-F238E27FC236}">
                <a16:creationId xmlns:a16="http://schemas.microsoft.com/office/drawing/2014/main" id="{9B1FDCF1-DAEA-7E47-9E92-6D9ECE2D3D70}"/>
              </a:ext>
            </a:extLst>
          </p:cNvPr>
          <p:cNvSpPr>
            <a:spLocks noGrp="1"/>
          </p:cNvSpPr>
          <p:nvPr>
            <p:ph idx="1"/>
          </p:nvPr>
        </p:nvSpPr>
        <p:spPr>
          <a:xfrm>
            <a:off x="152400" y="1524000"/>
            <a:ext cx="8534400" cy="5334000"/>
          </a:xfrm>
        </p:spPr>
        <p:txBody>
          <a:bodyPr>
            <a:normAutofit fontScale="70000" lnSpcReduction="20000"/>
          </a:bodyPr>
          <a:lstStyle/>
          <a:p>
            <a:pPr marL="118872" indent="0">
              <a:buNone/>
            </a:pPr>
            <a:r>
              <a:rPr lang="en-US" dirty="0"/>
              <a:t>I.   Reviewing the journeys (1-4)</a:t>
            </a:r>
          </a:p>
          <a:p>
            <a:pPr marL="118872" indent="0">
              <a:buNone/>
            </a:pPr>
            <a:r>
              <a:rPr lang="en-US" dirty="0"/>
              <a:t>II.  Restating the Law — love and obedience (5-26)</a:t>
            </a:r>
          </a:p>
          <a:p>
            <a:pPr marL="118872" indent="0">
              <a:buNone/>
            </a:pPr>
            <a:r>
              <a:rPr lang="en-US" dirty="0"/>
              <a:t>      A. Repetition and interpretation of Ten Commandments (5-7)</a:t>
            </a:r>
          </a:p>
          <a:p>
            <a:pPr marL="118872" indent="0">
              <a:buNone/>
            </a:pPr>
            <a:r>
              <a:rPr lang="en-US" dirty="0"/>
              <a:t>      B. Religious and national regulations (8-21)</a:t>
            </a:r>
          </a:p>
          <a:p>
            <a:pPr marL="118872" indent="0">
              <a:buNone/>
            </a:pPr>
            <a:r>
              <a:rPr lang="en-US" dirty="0"/>
              <a:t>III. Regarding the future of the land, blessings and curses (27-30)</a:t>
            </a:r>
          </a:p>
          <a:p>
            <a:pPr marL="118872" indent="0">
              <a:buNone/>
            </a:pPr>
            <a:r>
              <a:rPr lang="en-US" dirty="0"/>
              <a:t>IV. Requiem to Moses (31-34)</a:t>
            </a:r>
          </a:p>
          <a:p>
            <a:pPr marL="118872" indent="0">
              <a:buNone/>
            </a:pPr>
            <a:endParaRPr lang="en-US" dirty="0"/>
          </a:p>
          <a:p>
            <a:r>
              <a:rPr lang="en-US" dirty="0"/>
              <a:t>One Hebrew division of Deuteronomy is very good and follows the generally accepted pattern:</a:t>
            </a:r>
          </a:p>
          <a:p>
            <a:endParaRPr lang="en-US" dirty="0"/>
          </a:p>
          <a:p>
            <a:pPr marL="118872" indent="0">
              <a:buNone/>
            </a:pPr>
            <a:r>
              <a:rPr lang="en-US" dirty="0"/>
              <a:t>	</a:t>
            </a:r>
            <a:r>
              <a:rPr lang="en-US" u="sng" dirty="0"/>
              <a:t>EIGHT ORATIONS</a:t>
            </a:r>
          </a:p>
          <a:p>
            <a:pPr marL="118872" indent="0">
              <a:buNone/>
            </a:pPr>
            <a:r>
              <a:rPr lang="en-US" dirty="0"/>
              <a:t>	1st Oration — 1:6-4:40</a:t>
            </a:r>
          </a:p>
          <a:p>
            <a:pPr marL="118872" indent="0">
              <a:buNone/>
            </a:pPr>
            <a:r>
              <a:rPr lang="en-US" dirty="0"/>
              <a:t>	2nd Oration —4:44-26:19</a:t>
            </a:r>
          </a:p>
          <a:p>
            <a:pPr marL="118872" indent="0">
              <a:buNone/>
            </a:pPr>
            <a:r>
              <a:rPr lang="en-US" dirty="0"/>
              <a:t>	3rd Oration — 27, 28</a:t>
            </a:r>
          </a:p>
          <a:p>
            <a:pPr marL="118872" indent="0">
              <a:buNone/>
            </a:pPr>
            <a:r>
              <a:rPr lang="en-US" dirty="0"/>
              <a:t>	4th Oration — 29, 30</a:t>
            </a:r>
          </a:p>
          <a:p>
            <a:pPr marL="118872" indent="0">
              <a:buNone/>
            </a:pPr>
            <a:r>
              <a:rPr lang="en-US" dirty="0"/>
              <a:t>	5th Oration — 31:1-13</a:t>
            </a:r>
          </a:p>
          <a:p>
            <a:pPr marL="118872" indent="0">
              <a:buNone/>
            </a:pPr>
            <a:r>
              <a:rPr lang="en-US" dirty="0"/>
              <a:t>	6th Oration — 32 (Song of Moses)</a:t>
            </a:r>
          </a:p>
          <a:p>
            <a:pPr marL="118872" indent="0">
              <a:buNone/>
            </a:pPr>
            <a:r>
              <a:rPr lang="en-US" dirty="0"/>
              <a:t>	7th Oration — 33</a:t>
            </a:r>
          </a:p>
          <a:p>
            <a:pPr marL="118872" indent="0">
              <a:buNone/>
            </a:pPr>
            <a:r>
              <a:rPr lang="en-US" dirty="0"/>
              <a:t>	8th Oration — 34</a:t>
            </a:r>
          </a:p>
        </p:txBody>
      </p:sp>
    </p:spTree>
    <p:extLst>
      <p:ext uri="{BB962C8B-B14F-4D97-AF65-F5344CB8AC3E}">
        <p14:creationId xmlns:p14="http://schemas.microsoft.com/office/powerpoint/2010/main" val="289845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484" y="-105913"/>
            <a:ext cx="8247484" cy="1044095"/>
          </a:xfrm>
        </p:spPr>
        <p:txBody>
          <a:bodyPr/>
          <a:lstStyle/>
          <a:p>
            <a:pPr algn="ctr"/>
            <a:r>
              <a:rPr lang="en-US" dirty="0"/>
              <a:t>Deuteronomy</a:t>
            </a:r>
          </a:p>
        </p:txBody>
      </p:sp>
      <p:sp>
        <p:nvSpPr>
          <p:cNvPr id="3" name="Content Placeholder 2"/>
          <p:cNvSpPr>
            <a:spLocks noGrp="1"/>
          </p:cNvSpPr>
          <p:nvPr>
            <p:ph idx="1"/>
          </p:nvPr>
        </p:nvSpPr>
        <p:spPr>
          <a:xfrm>
            <a:off x="811770" y="1546590"/>
            <a:ext cx="8229600" cy="4930409"/>
          </a:xfrm>
        </p:spPr>
        <p:txBody>
          <a:bodyPr/>
          <a:lstStyle/>
          <a:p>
            <a:pPr>
              <a:buNone/>
            </a:pPr>
            <a:r>
              <a:rPr lang="en-US" dirty="0"/>
              <a:t>	    </a:t>
            </a:r>
            <a:r>
              <a:rPr lang="en-US" sz="2400" b="1" dirty="0"/>
              <a:t>Looking Back         Looking Up             Looking Ahead</a:t>
            </a:r>
            <a:br>
              <a:rPr lang="en-US" sz="2400" b="1" dirty="0"/>
            </a:br>
            <a:r>
              <a:rPr lang="en-US" sz="2400" b="1" dirty="0"/>
              <a:t>        </a:t>
            </a:r>
            <a:r>
              <a:rPr lang="en-US" sz="1800" b="1" dirty="0"/>
              <a:t> Remember…                     Remember…                        Remember…</a:t>
            </a:r>
            <a:br>
              <a:rPr lang="en-US" sz="1800" b="1" dirty="0"/>
            </a:br>
            <a:r>
              <a:rPr lang="en-US" sz="1800" b="1" dirty="0"/>
              <a:t>     </a:t>
            </a:r>
            <a:r>
              <a:rPr lang="en-US" sz="1200" b="1" dirty="0"/>
              <a:t>Failure at Kadesh Barnea              Blessings accompany obedience               The land is yours, possess it</a:t>
            </a:r>
            <a:br>
              <a:rPr lang="en-US" sz="800" b="1" dirty="0"/>
            </a:br>
            <a:r>
              <a:rPr lang="en-US" sz="800" b="1" dirty="0"/>
              <a:t>  </a:t>
            </a:r>
            <a:br>
              <a:rPr lang="en-US" sz="800" b="1" dirty="0"/>
            </a:br>
            <a:r>
              <a:rPr lang="en-US" sz="800" b="1" dirty="0"/>
              <a:t>                1.  </a:t>
            </a:r>
            <a:r>
              <a:rPr lang="en-US" sz="1200" b="1" dirty="0">
                <a:latin typeface="Abadi MT Condensed Extra Bold" charset="0"/>
                <a:ea typeface="Abadi MT Condensed Extra Bold" charset="0"/>
                <a:cs typeface="Abadi MT Condensed Extra Bold" charset="0"/>
              </a:rPr>
              <a:t>Faithfulness of God                 </a:t>
            </a:r>
            <a:r>
              <a:rPr lang="en-US" sz="1200" b="1" dirty="0"/>
              <a:t>Consequence follow disobedience                The Lord is holy, obey Him!</a:t>
            </a:r>
            <a:br>
              <a:rPr lang="en-US" sz="1200" b="1" dirty="0"/>
            </a:br>
            <a:r>
              <a:rPr lang="en-US" sz="1200" b="1" dirty="0"/>
              <a:t>                                                                     </a:t>
            </a:r>
            <a:br>
              <a:rPr lang="en-US" sz="1400" b="1" dirty="0"/>
            </a:br>
            <a:r>
              <a:rPr lang="en-US" sz="1400" b="1" dirty="0"/>
              <a:t>             </a:t>
            </a:r>
            <a:r>
              <a:rPr lang="en-US" sz="1400" b="1" i="1" dirty="0"/>
              <a:t>CHAPTERS 1-4                             CHAPTERS 5-26                                     CHAPTERS 27-34</a:t>
            </a:r>
          </a:p>
          <a:p>
            <a:pPr>
              <a:buNone/>
            </a:pP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From God's Masterwork - Swindoll</a:t>
            </a:r>
          </a:p>
        </p:txBody>
      </p:sp>
      <p:cxnSp>
        <p:nvCxnSpPr>
          <p:cNvPr id="5" name="Straight Connector 4"/>
          <p:cNvCxnSpPr/>
          <p:nvPr/>
        </p:nvCxnSpPr>
        <p:spPr>
          <a:xfrm rot="5400000">
            <a:off x="457200" y="2514600"/>
            <a:ext cx="16002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514600" y="2514600"/>
            <a:ext cx="1752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8322112" y="1774153"/>
            <a:ext cx="250388" cy="1768404"/>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19200" y="3505200"/>
            <a:ext cx="7102912"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5029200" y="2514600"/>
            <a:ext cx="1752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42900" y="4838700"/>
            <a:ext cx="2971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28600" y="3886200"/>
            <a:ext cx="80772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8305800" y="3542557"/>
            <a:ext cx="16312" cy="278204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143000" y="6324600"/>
            <a:ext cx="71628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52400" y="4267200"/>
            <a:ext cx="8153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52400" y="4648200"/>
            <a:ext cx="8153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52400" y="5029200"/>
            <a:ext cx="8153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52400" y="5486400"/>
            <a:ext cx="8153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505200"/>
            <a:ext cx="1371600" cy="369332"/>
          </a:xfrm>
          <a:prstGeom prst="rect">
            <a:avLst/>
          </a:prstGeom>
          <a:noFill/>
        </p:spPr>
        <p:txBody>
          <a:bodyPr wrap="square" rtlCol="0">
            <a:spAutoFit/>
          </a:bodyPr>
          <a:lstStyle/>
          <a:p>
            <a:r>
              <a:rPr lang="en-US" b="1" dirty="0"/>
              <a:t> </a:t>
            </a:r>
          </a:p>
        </p:txBody>
      </p:sp>
      <p:sp>
        <p:nvSpPr>
          <p:cNvPr id="78" name="TextBox 77"/>
          <p:cNvSpPr txBox="1"/>
          <p:nvPr/>
        </p:nvSpPr>
        <p:spPr>
          <a:xfrm>
            <a:off x="1447800" y="3886200"/>
            <a:ext cx="1524000" cy="369332"/>
          </a:xfrm>
          <a:prstGeom prst="rect">
            <a:avLst/>
          </a:prstGeom>
          <a:noFill/>
        </p:spPr>
        <p:txBody>
          <a:bodyPr wrap="square" rtlCol="0">
            <a:spAutoFit/>
          </a:bodyPr>
          <a:lstStyle/>
          <a:p>
            <a:r>
              <a:rPr lang="en-US" b="1" dirty="0"/>
              <a:t> </a:t>
            </a:r>
          </a:p>
        </p:txBody>
      </p:sp>
      <p:sp>
        <p:nvSpPr>
          <p:cNvPr id="84" name="TextBox 83"/>
          <p:cNvSpPr txBox="1"/>
          <p:nvPr/>
        </p:nvSpPr>
        <p:spPr>
          <a:xfrm>
            <a:off x="2743200" y="4343400"/>
            <a:ext cx="4724400" cy="369332"/>
          </a:xfrm>
          <a:prstGeom prst="rect">
            <a:avLst/>
          </a:prstGeom>
          <a:noFill/>
        </p:spPr>
        <p:txBody>
          <a:bodyPr wrap="square" rtlCol="0">
            <a:spAutoFit/>
          </a:bodyPr>
          <a:lstStyle/>
          <a:p>
            <a:r>
              <a:rPr lang="en-US" b="1" dirty="0"/>
              <a:t>    </a:t>
            </a:r>
          </a:p>
        </p:txBody>
      </p:sp>
      <p:sp>
        <p:nvSpPr>
          <p:cNvPr id="85" name="TextBox 84"/>
          <p:cNvSpPr txBox="1"/>
          <p:nvPr/>
        </p:nvSpPr>
        <p:spPr>
          <a:xfrm>
            <a:off x="3352800" y="4648200"/>
            <a:ext cx="2362200" cy="381000"/>
          </a:xfrm>
          <a:prstGeom prst="rect">
            <a:avLst/>
          </a:prstGeom>
          <a:noFill/>
        </p:spPr>
        <p:txBody>
          <a:bodyPr wrap="square" rtlCol="0">
            <a:spAutoFit/>
          </a:bodyPr>
          <a:lstStyle/>
          <a:p>
            <a:pPr algn="ctr"/>
            <a:r>
              <a:rPr lang="en-US" b="1" dirty="0"/>
              <a:t> </a:t>
            </a:r>
          </a:p>
        </p:txBody>
      </p:sp>
      <p:sp>
        <p:nvSpPr>
          <p:cNvPr id="86" name="TextBox 85"/>
          <p:cNvSpPr txBox="1"/>
          <p:nvPr/>
        </p:nvSpPr>
        <p:spPr>
          <a:xfrm>
            <a:off x="3276600" y="5105400"/>
            <a:ext cx="2590800" cy="369332"/>
          </a:xfrm>
          <a:prstGeom prst="rect">
            <a:avLst/>
          </a:prstGeom>
          <a:noFill/>
        </p:spPr>
        <p:txBody>
          <a:bodyPr wrap="square" rtlCol="0">
            <a:spAutoFit/>
          </a:bodyPr>
          <a:lstStyle/>
          <a:p>
            <a:pPr algn="ctr"/>
            <a:r>
              <a:rPr lang="en-US" b="1" dirty="0"/>
              <a:t>  </a:t>
            </a:r>
          </a:p>
        </p:txBody>
      </p:sp>
      <p:sp>
        <p:nvSpPr>
          <p:cNvPr id="87" name="TextBox 86"/>
          <p:cNvSpPr txBox="1"/>
          <p:nvPr/>
        </p:nvSpPr>
        <p:spPr>
          <a:xfrm>
            <a:off x="1828800" y="5105400"/>
            <a:ext cx="6400800" cy="369332"/>
          </a:xfrm>
          <a:prstGeom prst="rect">
            <a:avLst/>
          </a:prstGeom>
          <a:noFill/>
        </p:spPr>
        <p:txBody>
          <a:bodyPr wrap="square" rtlCol="0">
            <a:spAutoFit/>
          </a:bodyPr>
          <a:lstStyle/>
          <a:p>
            <a:r>
              <a:rPr lang="en-US" dirty="0"/>
              <a:t> </a:t>
            </a:r>
            <a:r>
              <a:rPr lang="en-US" b="1" dirty="0"/>
              <a:t>Remember</a:t>
            </a:r>
            <a:r>
              <a:rPr lang="en-US" dirty="0"/>
              <a:t> </a:t>
            </a:r>
            <a:r>
              <a:rPr lang="en-US" b="1" dirty="0"/>
              <a:t>to love your God and keep His commandments</a:t>
            </a:r>
          </a:p>
        </p:txBody>
      </p:sp>
      <p:sp>
        <p:nvSpPr>
          <p:cNvPr id="95" name="TextBox 94"/>
          <p:cNvSpPr txBox="1"/>
          <p:nvPr/>
        </p:nvSpPr>
        <p:spPr>
          <a:xfrm>
            <a:off x="0" y="3581400"/>
            <a:ext cx="1066800" cy="369332"/>
          </a:xfrm>
          <a:prstGeom prst="rect">
            <a:avLst/>
          </a:prstGeom>
          <a:noFill/>
        </p:spPr>
        <p:txBody>
          <a:bodyPr wrap="square" rtlCol="0">
            <a:spAutoFit/>
          </a:bodyPr>
          <a:lstStyle/>
          <a:p>
            <a:r>
              <a:rPr lang="en-US" b="1" i="1" dirty="0"/>
              <a:t>Location</a:t>
            </a:r>
          </a:p>
        </p:txBody>
      </p:sp>
      <p:sp>
        <p:nvSpPr>
          <p:cNvPr id="96" name="TextBox 95"/>
          <p:cNvSpPr txBox="1"/>
          <p:nvPr/>
        </p:nvSpPr>
        <p:spPr>
          <a:xfrm>
            <a:off x="0" y="3962400"/>
            <a:ext cx="1295400" cy="369332"/>
          </a:xfrm>
          <a:prstGeom prst="rect">
            <a:avLst/>
          </a:prstGeom>
          <a:noFill/>
        </p:spPr>
        <p:txBody>
          <a:bodyPr wrap="square" rtlCol="0">
            <a:spAutoFit/>
          </a:bodyPr>
          <a:lstStyle/>
          <a:p>
            <a:r>
              <a:rPr lang="en-US" b="1" i="1" dirty="0"/>
              <a:t>Leadership</a:t>
            </a:r>
          </a:p>
        </p:txBody>
      </p:sp>
      <p:sp>
        <p:nvSpPr>
          <p:cNvPr id="98" name="TextBox 97"/>
          <p:cNvSpPr txBox="1"/>
          <p:nvPr/>
        </p:nvSpPr>
        <p:spPr>
          <a:xfrm>
            <a:off x="457200" y="4343400"/>
            <a:ext cx="685800" cy="369332"/>
          </a:xfrm>
          <a:prstGeom prst="rect">
            <a:avLst/>
          </a:prstGeom>
          <a:noFill/>
        </p:spPr>
        <p:txBody>
          <a:bodyPr wrap="square" rtlCol="0">
            <a:spAutoFit/>
          </a:bodyPr>
          <a:lstStyle/>
          <a:p>
            <a:r>
              <a:rPr lang="en-US" b="1" i="1" dirty="0"/>
              <a:t>Time</a:t>
            </a:r>
          </a:p>
        </p:txBody>
      </p:sp>
      <p:sp>
        <p:nvSpPr>
          <p:cNvPr id="99" name="TextBox 98"/>
          <p:cNvSpPr txBox="1"/>
          <p:nvPr/>
        </p:nvSpPr>
        <p:spPr>
          <a:xfrm>
            <a:off x="0" y="4687910"/>
            <a:ext cx="1524000" cy="369332"/>
          </a:xfrm>
          <a:prstGeom prst="rect">
            <a:avLst/>
          </a:prstGeom>
          <a:noFill/>
        </p:spPr>
        <p:txBody>
          <a:bodyPr wrap="square" rtlCol="0">
            <a:spAutoFit/>
          </a:bodyPr>
          <a:lstStyle/>
          <a:p>
            <a:r>
              <a:rPr lang="en-US" b="1" i="1" dirty="0"/>
              <a:t>Key Verses</a:t>
            </a:r>
          </a:p>
        </p:txBody>
      </p:sp>
      <p:sp>
        <p:nvSpPr>
          <p:cNvPr id="100" name="TextBox 99"/>
          <p:cNvSpPr txBox="1"/>
          <p:nvPr/>
        </p:nvSpPr>
        <p:spPr>
          <a:xfrm>
            <a:off x="0" y="5105400"/>
            <a:ext cx="1600200" cy="338554"/>
          </a:xfrm>
          <a:prstGeom prst="rect">
            <a:avLst/>
          </a:prstGeom>
          <a:noFill/>
        </p:spPr>
        <p:txBody>
          <a:bodyPr wrap="square" rtlCol="0">
            <a:spAutoFit/>
          </a:bodyPr>
          <a:lstStyle/>
          <a:p>
            <a:r>
              <a:rPr lang="en-US" sz="1600" b="1" i="1" dirty="0"/>
              <a:t>Key Message</a:t>
            </a:r>
          </a:p>
        </p:txBody>
      </p:sp>
      <p:sp>
        <p:nvSpPr>
          <p:cNvPr id="112" name="TextBox 111"/>
          <p:cNvSpPr txBox="1"/>
          <p:nvPr/>
        </p:nvSpPr>
        <p:spPr>
          <a:xfrm>
            <a:off x="0" y="5486400"/>
            <a:ext cx="1219200" cy="553998"/>
          </a:xfrm>
          <a:prstGeom prst="rect">
            <a:avLst/>
          </a:prstGeom>
          <a:noFill/>
        </p:spPr>
        <p:txBody>
          <a:bodyPr wrap="square" rtlCol="0">
            <a:spAutoFit/>
          </a:bodyPr>
          <a:lstStyle/>
          <a:p>
            <a:r>
              <a:rPr lang="en-US" sz="1600" i="1" dirty="0">
                <a:latin typeface="Arial Black" pitchFamily="34" charset="0"/>
              </a:rPr>
              <a:t>Christ</a:t>
            </a:r>
            <a:r>
              <a:rPr lang="en-US" sz="1400" i="1" dirty="0">
                <a:latin typeface="Arial Black" pitchFamily="34" charset="0"/>
              </a:rPr>
              <a:t>  in Deut</a:t>
            </a:r>
          </a:p>
        </p:txBody>
      </p:sp>
      <p:sp>
        <p:nvSpPr>
          <p:cNvPr id="38" name="TextBox 37"/>
          <p:cNvSpPr txBox="1"/>
          <p:nvPr/>
        </p:nvSpPr>
        <p:spPr>
          <a:xfrm rot="474625">
            <a:off x="8370562" y="1545123"/>
            <a:ext cx="430887" cy="1927952"/>
          </a:xfrm>
          <a:prstGeom prst="rect">
            <a:avLst/>
          </a:prstGeom>
          <a:noFill/>
        </p:spPr>
        <p:txBody>
          <a:bodyPr vert="vert270" wrap="square" rtlCol="0">
            <a:spAutoFit/>
          </a:bodyPr>
          <a:lstStyle/>
          <a:p>
            <a:r>
              <a:rPr lang="en-US" sz="1600" dirty="0"/>
              <a:t>Conquest of Canaan</a:t>
            </a:r>
          </a:p>
        </p:txBody>
      </p:sp>
      <p:sp>
        <p:nvSpPr>
          <p:cNvPr id="44" name="TextBox 43"/>
          <p:cNvSpPr txBox="1"/>
          <p:nvPr/>
        </p:nvSpPr>
        <p:spPr>
          <a:xfrm>
            <a:off x="1714499" y="3555160"/>
            <a:ext cx="5867400" cy="369332"/>
          </a:xfrm>
          <a:prstGeom prst="rect">
            <a:avLst/>
          </a:prstGeom>
          <a:noFill/>
        </p:spPr>
        <p:txBody>
          <a:bodyPr wrap="square" rtlCol="0">
            <a:spAutoFit/>
          </a:bodyPr>
          <a:lstStyle/>
          <a:p>
            <a:r>
              <a:rPr lang="en-US" b="1" dirty="0"/>
              <a:t>Everything</a:t>
            </a:r>
            <a:r>
              <a:rPr lang="en-US" dirty="0"/>
              <a:t> </a:t>
            </a:r>
            <a:r>
              <a:rPr lang="en-US" b="1" dirty="0"/>
              <a:t>occurs on the edge of the Promised</a:t>
            </a:r>
            <a:r>
              <a:rPr lang="en-US" dirty="0"/>
              <a:t> </a:t>
            </a:r>
            <a:r>
              <a:rPr lang="en-US" b="1" dirty="0"/>
              <a:t>Land</a:t>
            </a:r>
          </a:p>
        </p:txBody>
      </p:sp>
      <p:sp>
        <p:nvSpPr>
          <p:cNvPr id="45" name="TextBox 44"/>
          <p:cNvSpPr txBox="1"/>
          <p:nvPr/>
        </p:nvSpPr>
        <p:spPr>
          <a:xfrm>
            <a:off x="1295400" y="3810000"/>
            <a:ext cx="2895600" cy="523220"/>
          </a:xfrm>
          <a:prstGeom prst="rect">
            <a:avLst/>
          </a:prstGeom>
          <a:noFill/>
        </p:spPr>
        <p:txBody>
          <a:bodyPr wrap="square" rtlCol="0">
            <a:spAutoFit/>
          </a:bodyPr>
          <a:lstStyle/>
          <a:p>
            <a:pPr algn="ctr"/>
            <a:r>
              <a:rPr lang="en-US" sz="1400" dirty="0"/>
              <a:t>At the beginning of the book </a:t>
            </a:r>
            <a:r>
              <a:rPr lang="en-US" sz="1400" b="1" dirty="0"/>
              <a:t>Moses </a:t>
            </a:r>
            <a:r>
              <a:rPr lang="en-US" sz="1400" dirty="0"/>
              <a:t>is the leader</a:t>
            </a:r>
          </a:p>
        </p:txBody>
      </p:sp>
      <p:sp>
        <p:nvSpPr>
          <p:cNvPr id="46" name="TextBox 45"/>
          <p:cNvSpPr txBox="1"/>
          <p:nvPr/>
        </p:nvSpPr>
        <p:spPr>
          <a:xfrm>
            <a:off x="5410199" y="3811207"/>
            <a:ext cx="2971800" cy="523220"/>
          </a:xfrm>
          <a:prstGeom prst="rect">
            <a:avLst/>
          </a:prstGeom>
          <a:noFill/>
        </p:spPr>
        <p:txBody>
          <a:bodyPr wrap="square" rtlCol="0">
            <a:spAutoFit/>
          </a:bodyPr>
          <a:lstStyle/>
          <a:p>
            <a:pPr algn="ctr"/>
            <a:r>
              <a:rPr lang="en-US" sz="1400" dirty="0"/>
              <a:t>…by the end of the end of the book </a:t>
            </a:r>
            <a:r>
              <a:rPr lang="en-US" sz="1400" b="1" dirty="0"/>
              <a:t>  Joshua</a:t>
            </a:r>
            <a:r>
              <a:rPr lang="en-US" sz="1400" dirty="0"/>
              <a:t> is the leader</a:t>
            </a:r>
          </a:p>
        </p:txBody>
      </p:sp>
      <p:sp>
        <p:nvSpPr>
          <p:cNvPr id="47" name="TextBox 46"/>
          <p:cNvSpPr txBox="1"/>
          <p:nvPr/>
        </p:nvSpPr>
        <p:spPr>
          <a:xfrm>
            <a:off x="1447800" y="4191000"/>
            <a:ext cx="6934200" cy="523220"/>
          </a:xfrm>
          <a:prstGeom prst="rect">
            <a:avLst/>
          </a:prstGeom>
          <a:noFill/>
        </p:spPr>
        <p:txBody>
          <a:bodyPr wrap="square" rtlCol="0">
            <a:spAutoFit/>
          </a:bodyPr>
          <a:lstStyle/>
          <a:p>
            <a:r>
              <a:rPr lang="en-US" sz="1400" b="1" dirty="0"/>
              <a:t>The sermons recorded in Deuteronomy were the first spoken (1:6) then written during a period of 40 days (compare Deut. 1:3; 34:8; Josh. 4:19)</a:t>
            </a:r>
          </a:p>
        </p:txBody>
      </p:sp>
      <p:sp>
        <p:nvSpPr>
          <p:cNvPr id="48" name="TextBox 47"/>
          <p:cNvSpPr txBox="1"/>
          <p:nvPr/>
        </p:nvSpPr>
        <p:spPr>
          <a:xfrm>
            <a:off x="3124200" y="4648200"/>
            <a:ext cx="4038600" cy="369332"/>
          </a:xfrm>
          <a:prstGeom prst="rect">
            <a:avLst/>
          </a:prstGeom>
          <a:noFill/>
        </p:spPr>
        <p:txBody>
          <a:bodyPr wrap="square" rtlCol="0">
            <a:spAutoFit/>
          </a:bodyPr>
          <a:lstStyle/>
          <a:p>
            <a:r>
              <a:rPr lang="en-US" b="1" dirty="0"/>
              <a:t>4:8; 6:4-9; 10:12-13; 30:19-20</a:t>
            </a:r>
          </a:p>
        </p:txBody>
      </p:sp>
      <p:sp>
        <p:nvSpPr>
          <p:cNvPr id="51" name="TextBox 50"/>
          <p:cNvSpPr txBox="1"/>
          <p:nvPr/>
        </p:nvSpPr>
        <p:spPr>
          <a:xfrm>
            <a:off x="1237428" y="5486400"/>
            <a:ext cx="6992172" cy="923330"/>
          </a:xfrm>
          <a:prstGeom prst="rect">
            <a:avLst/>
          </a:prstGeom>
          <a:noFill/>
        </p:spPr>
        <p:txBody>
          <a:bodyPr wrap="square" rtlCol="0">
            <a:spAutoFit/>
          </a:bodyPr>
          <a:lstStyle/>
          <a:p>
            <a:r>
              <a:rPr lang="en-US" b="1" dirty="0"/>
              <a:t>The promised prophet</a:t>
            </a:r>
            <a:r>
              <a:rPr lang="en-US" dirty="0"/>
              <a:t>: “The Lord God will raise up for you a prophet like me from among you, from your countrymen, you shall listen to him” (18:15; cf. Acts 3:22-23)</a:t>
            </a:r>
          </a:p>
        </p:txBody>
      </p:sp>
      <p:sp>
        <p:nvSpPr>
          <p:cNvPr id="7" name="TextBox 6"/>
          <p:cNvSpPr txBox="1"/>
          <p:nvPr/>
        </p:nvSpPr>
        <p:spPr>
          <a:xfrm>
            <a:off x="152400" y="915563"/>
            <a:ext cx="8839200" cy="369332"/>
          </a:xfrm>
          <a:prstGeom prst="rect">
            <a:avLst/>
          </a:prstGeom>
          <a:solidFill>
            <a:schemeClr val="accent1"/>
          </a:solidFill>
        </p:spPr>
        <p:txBody>
          <a:bodyPr wrap="square" rtlCol="0">
            <a:spAutoFit/>
          </a:bodyPr>
          <a:lstStyle/>
          <a:p>
            <a:r>
              <a:rPr lang="en-US" b="1" i="1" dirty="0">
                <a:latin typeface="Abadi MT Condensed Extra Bold" charset="0"/>
                <a:ea typeface="Abadi MT Condensed Extra Bold" charset="0"/>
                <a:cs typeface="Abadi MT Condensed Extra Bold" charset="0"/>
              </a:rPr>
              <a:t>Haddebharim, </a:t>
            </a:r>
            <a:r>
              <a:rPr lang="en-US" b="1" dirty="0">
                <a:latin typeface="Abadi MT Condensed Extra Bold" charset="0"/>
                <a:ea typeface="Abadi MT Condensed Extra Bold" charset="0"/>
                <a:cs typeface="Abadi MT Condensed Extra Bold" charset="0"/>
              </a:rPr>
              <a:t>or “the words</a:t>
            </a:r>
            <a:r>
              <a:rPr lang="en-US" b="1" i="1" dirty="0">
                <a:latin typeface="Abadi MT Condensed Extra Bold" charset="0"/>
                <a:ea typeface="Abadi MT Condensed Extra Bold" charset="0"/>
                <a:cs typeface="Abadi MT Condensed Extra Bold" charset="0"/>
              </a:rPr>
              <a:t>.” and the Greek title is Deuteronomion Touto, </a:t>
            </a:r>
            <a:r>
              <a:rPr lang="en-US" b="1" dirty="0">
                <a:latin typeface="Abadi MT Condensed Extra Bold" charset="0"/>
                <a:ea typeface="Abadi MT Condensed Extra Bold" charset="0"/>
                <a:cs typeface="Abadi MT Condensed Extra Bold" charset="0"/>
              </a:rPr>
              <a:t>“This second </a:t>
            </a:r>
            <a:r>
              <a:rPr lang="en-US" dirty="0">
                <a:latin typeface="Abadi MT Condensed Extra Bold" charset="0"/>
                <a:ea typeface="Abadi MT Condensed Extra Bold" charset="0"/>
                <a:cs typeface="Abadi MT Condensed Extra Bold" charset="0"/>
              </a:rPr>
              <a:t>law.” </a:t>
            </a:r>
          </a:p>
        </p:txBody>
      </p:sp>
      <p:sp>
        <p:nvSpPr>
          <p:cNvPr id="14" name="TextBox 13"/>
          <p:cNvSpPr txBox="1"/>
          <p:nvPr/>
        </p:nvSpPr>
        <p:spPr>
          <a:xfrm>
            <a:off x="6453318" y="267119"/>
            <a:ext cx="1928682" cy="400110"/>
          </a:xfrm>
          <a:prstGeom prst="rect">
            <a:avLst/>
          </a:prstGeom>
          <a:solidFill>
            <a:schemeClr val="accent1"/>
          </a:solidFill>
        </p:spPr>
        <p:txBody>
          <a:bodyPr wrap="square" rtlCol="0">
            <a:spAutoFit/>
          </a:bodyPr>
          <a:lstStyle/>
          <a:p>
            <a:r>
              <a:rPr lang="en-US" sz="2000" b="1" dirty="0">
                <a:latin typeface="Abadi MT Condensed Extra Bold" charset="0"/>
                <a:ea typeface="Abadi MT Condensed Extra Bold" charset="0"/>
                <a:cs typeface="Abadi MT Condensed Extra Bold" charset="0"/>
              </a:rPr>
              <a:t> “second law”</a:t>
            </a:r>
            <a:endParaRPr lang="en-US" sz="2000" b="1" dirty="0">
              <a:solidFill>
                <a:schemeClr val="bg1"/>
              </a:solidFill>
              <a:latin typeface="Abadi MT Condensed Extra Bold" charset="0"/>
              <a:ea typeface="Abadi MT Condensed Extra Bold" charset="0"/>
              <a:cs typeface="Abadi MT Condensed Extra Bold" charset="0"/>
            </a:endParaRPr>
          </a:p>
        </p:txBody>
      </p:sp>
      <p:sp>
        <p:nvSpPr>
          <p:cNvPr id="49" name="TextBox 48"/>
          <p:cNvSpPr txBox="1"/>
          <p:nvPr/>
        </p:nvSpPr>
        <p:spPr>
          <a:xfrm rot="474625">
            <a:off x="912170" y="1366556"/>
            <a:ext cx="461665" cy="2242937"/>
          </a:xfrm>
          <a:prstGeom prst="rect">
            <a:avLst/>
          </a:prstGeom>
          <a:noFill/>
        </p:spPr>
        <p:txBody>
          <a:bodyPr vert="vert270" wrap="square" rtlCol="0">
            <a:spAutoFit/>
          </a:bodyPr>
          <a:lstStyle/>
          <a:p>
            <a:r>
              <a:rPr lang="en-US" dirty="0"/>
              <a:t>Wilderne</a:t>
            </a:r>
            <a:r>
              <a:rPr lang="en-US" sz="1600" dirty="0"/>
              <a:t>ss  Wanderings</a:t>
            </a:r>
          </a:p>
        </p:txBody>
      </p:sp>
      <p:sp>
        <p:nvSpPr>
          <p:cNvPr id="9" name="TextBox 8"/>
          <p:cNvSpPr txBox="1"/>
          <p:nvPr/>
        </p:nvSpPr>
        <p:spPr>
          <a:xfrm>
            <a:off x="457200" y="133652"/>
            <a:ext cx="1622701" cy="707886"/>
          </a:xfrm>
          <a:prstGeom prst="rect">
            <a:avLst/>
          </a:prstGeom>
          <a:solidFill>
            <a:schemeClr val="accent1"/>
          </a:solidFill>
        </p:spPr>
        <p:txBody>
          <a:bodyPr wrap="square" rtlCol="0">
            <a:spAutoFit/>
          </a:bodyPr>
          <a:lstStyle/>
          <a:p>
            <a:r>
              <a:rPr lang="en-US" sz="2000" dirty="0">
                <a:latin typeface="Abadi MT Condensed Extra Bold" charset="0"/>
                <a:ea typeface="Abadi MT Condensed Extra Bold" charset="0"/>
                <a:cs typeface="Abadi MT Condensed Extra Bold" charset="0"/>
              </a:rPr>
              <a:t>Written about</a:t>
            </a:r>
          </a:p>
          <a:p>
            <a:pPr algn="ctr"/>
            <a:r>
              <a:rPr lang="en-US" sz="2000" dirty="0">
                <a:latin typeface="Abadi MT Condensed Extra Bold" charset="0"/>
                <a:ea typeface="Abadi MT Condensed Extra Bold" charset="0"/>
                <a:cs typeface="Abadi MT Condensed Extra Bold" charset="0"/>
              </a:rPr>
              <a:t>1406 BC </a:t>
            </a:r>
          </a:p>
        </p:txBody>
      </p:sp>
      <p:sp>
        <p:nvSpPr>
          <p:cNvPr id="4" name="TextBox 3">
            <a:extLst>
              <a:ext uri="{FF2B5EF4-FFF2-40B4-BE49-F238E27FC236}">
                <a16:creationId xmlns:a16="http://schemas.microsoft.com/office/drawing/2014/main" id="{FD270D99-0839-4148-A8CC-CFEFE1721AB4}"/>
              </a:ext>
            </a:extLst>
          </p:cNvPr>
          <p:cNvSpPr txBox="1"/>
          <p:nvPr/>
        </p:nvSpPr>
        <p:spPr>
          <a:xfrm>
            <a:off x="118302" y="1742094"/>
            <a:ext cx="938153" cy="1077218"/>
          </a:xfrm>
          <a:prstGeom prst="rect">
            <a:avLst/>
          </a:prstGeom>
          <a:noFill/>
        </p:spPr>
        <p:txBody>
          <a:bodyPr wrap="square" rtlCol="0">
            <a:spAutoFit/>
          </a:bodyPr>
          <a:lstStyle/>
          <a:p>
            <a:r>
              <a:rPr lang="en-US" sz="1600" dirty="0"/>
              <a:t>Moses dies</a:t>
            </a:r>
          </a:p>
          <a:p>
            <a:r>
              <a:rPr lang="en-US" sz="1600" dirty="0"/>
              <a:t>At 120 years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918614267"/>
              </p:ext>
            </p:extLst>
          </p:nvPr>
        </p:nvGraphicFramePr>
        <p:xfrm>
          <a:off x="0" y="76200"/>
          <a:ext cx="9173817" cy="6683738"/>
        </p:xfrm>
        <a:graphic>
          <a:graphicData uri="http://schemas.openxmlformats.org/drawingml/2006/table">
            <a:tbl>
              <a:tblPr firstRow="1" bandRow="1">
                <a:tableStyleId>{073A0DAA-6AF3-43AB-8588-CEC1D06C72B9}</a:tableStyleId>
              </a:tblPr>
              <a:tblGrid>
                <a:gridCol w="1752600">
                  <a:extLst>
                    <a:ext uri="{9D8B030D-6E8A-4147-A177-3AD203B41FA5}">
                      <a16:colId xmlns:a16="http://schemas.microsoft.com/office/drawing/2014/main" val="20000"/>
                    </a:ext>
                  </a:extLst>
                </a:gridCol>
                <a:gridCol w="3246693">
                  <a:extLst>
                    <a:ext uri="{9D8B030D-6E8A-4147-A177-3AD203B41FA5}">
                      <a16:colId xmlns:a16="http://schemas.microsoft.com/office/drawing/2014/main" val="20001"/>
                    </a:ext>
                  </a:extLst>
                </a:gridCol>
                <a:gridCol w="2412280">
                  <a:extLst>
                    <a:ext uri="{9D8B030D-6E8A-4147-A177-3AD203B41FA5}">
                      <a16:colId xmlns:a16="http://schemas.microsoft.com/office/drawing/2014/main" val="20002"/>
                    </a:ext>
                  </a:extLst>
                </a:gridCol>
                <a:gridCol w="656168">
                  <a:extLst>
                    <a:ext uri="{9D8B030D-6E8A-4147-A177-3AD203B41FA5}">
                      <a16:colId xmlns:a16="http://schemas.microsoft.com/office/drawing/2014/main" val="20003"/>
                    </a:ext>
                  </a:extLst>
                </a:gridCol>
                <a:gridCol w="1106076">
                  <a:extLst>
                    <a:ext uri="{9D8B030D-6E8A-4147-A177-3AD203B41FA5}">
                      <a16:colId xmlns:a16="http://schemas.microsoft.com/office/drawing/2014/main" val="20004"/>
                    </a:ext>
                  </a:extLst>
                </a:gridCol>
              </a:tblGrid>
              <a:tr h="533400">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97944">
                <a:tc>
                  <a:txBody>
                    <a:bodyPr/>
                    <a:lstStyle/>
                    <a:p>
                      <a:r>
                        <a:rPr lang="en-US" sz="1300" dirty="0">
                          <a:latin typeface="Abadi MT Condensed Extra Bold" charset="0"/>
                          <a:ea typeface="Abadi MT Condensed Extra Bold" charset="0"/>
                          <a:cs typeface="Abadi MT Condensed Extra Bold" charset="0"/>
                        </a:rPr>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Creation to</a:t>
                      </a:r>
                      <a:r>
                        <a:rPr lang="en-US" sz="1300" baseline="0" dirty="0"/>
                        <a:t> the Flood</a:t>
                      </a:r>
                      <a:endParaRPr lang="en-US" sz="1300" dirty="0"/>
                    </a:p>
                  </a:txBody>
                  <a:tcPr marL="68580" marR="68580" marT="34290" marB="34290"/>
                </a:tc>
                <a:tc>
                  <a:txBody>
                    <a:bodyPr/>
                    <a:lstStyle/>
                    <a:p>
                      <a:r>
                        <a:rPr lang="en-US" sz="1300" dirty="0"/>
                        <a:t>Gen. 1-7</a:t>
                      </a:r>
                    </a:p>
                  </a:txBody>
                  <a:tcPr marL="68580" marR="68580" marT="34290" marB="34290"/>
                </a:tc>
                <a:tc>
                  <a:txBody>
                    <a:bodyPr/>
                    <a:lstStyle/>
                    <a:p>
                      <a:pPr algn="ctr"/>
                      <a:r>
                        <a:rPr lang="en-US" sz="1300" dirty="0"/>
                        <a:t>1656</a:t>
                      </a:r>
                    </a:p>
                  </a:txBody>
                  <a:tcPr marL="68580" marR="68580" marT="34290" marB="34290"/>
                </a:tc>
                <a:tc>
                  <a:txBody>
                    <a:bodyPr/>
                    <a:lstStyle/>
                    <a:p>
                      <a:r>
                        <a:rPr lang="en-US" sz="1300" dirty="0"/>
                        <a:t>Adam</a:t>
                      </a:r>
                    </a:p>
                  </a:txBody>
                  <a:tcPr marL="68580" marR="68580" marT="34290" marB="34290"/>
                </a:tc>
                <a:extLst>
                  <a:ext uri="{0D108BD9-81ED-4DB2-BD59-A6C34878D82A}">
                    <a16:rowId xmlns:a16="http://schemas.microsoft.com/office/drawing/2014/main" val="10001"/>
                  </a:ext>
                </a:extLst>
              </a:tr>
              <a:tr h="314346">
                <a:tc>
                  <a:txBody>
                    <a:bodyPr/>
                    <a:lstStyle/>
                    <a:p>
                      <a:r>
                        <a:rPr lang="en-US" sz="1300" dirty="0">
                          <a:latin typeface="Abadi MT Condensed Extra Bold" charset="0"/>
                          <a:ea typeface="Abadi MT Condensed Extra Bold" charset="0"/>
                          <a:cs typeface="Abadi MT Condensed Extra Bold" charset="0"/>
                        </a:rPr>
                        <a:t>Postdiluvian</a:t>
                      </a:r>
                    </a:p>
                  </a:txBody>
                  <a:tcPr marL="68580" marR="68580" marT="34290" marB="34290"/>
                </a:tc>
                <a:tc>
                  <a:txBody>
                    <a:bodyPr/>
                    <a:lstStyle/>
                    <a:p>
                      <a:r>
                        <a:rPr lang="en-US" sz="1300" dirty="0"/>
                        <a:t>From the flood</a:t>
                      </a:r>
                      <a:r>
                        <a:rPr lang="en-US" sz="1300" baseline="0" dirty="0"/>
                        <a:t> to call of Abraham</a:t>
                      </a:r>
                      <a:endParaRPr lang="en-US" sz="1300" dirty="0"/>
                    </a:p>
                  </a:txBody>
                  <a:tcPr marL="68580" marR="68580" marT="34290" marB="34290"/>
                </a:tc>
                <a:tc>
                  <a:txBody>
                    <a:bodyPr/>
                    <a:lstStyle/>
                    <a:p>
                      <a:r>
                        <a:rPr lang="en-US" sz="1300" dirty="0"/>
                        <a:t>Gen. 8-!1</a:t>
                      </a:r>
                    </a:p>
                  </a:txBody>
                  <a:tcPr marL="68580" marR="68580" marT="34290" marB="34290"/>
                </a:tc>
                <a:tc>
                  <a:txBody>
                    <a:bodyPr/>
                    <a:lstStyle/>
                    <a:p>
                      <a:pPr algn="ctr"/>
                      <a:r>
                        <a:rPr lang="en-US" sz="1300" dirty="0"/>
                        <a:t>427</a:t>
                      </a:r>
                    </a:p>
                  </a:txBody>
                  <a:tcPr marL="68580" marR="68580" marT="34290" marB="34290"/>
                </a:tc>
                <a:tc>
                  <a:txBody>
                    <a:bodyPr/>
                    <a:lstStyle/>
                    <a:p>
                      <a:r>
                        <a:rPr lang="en-US" sz="1300" dirty="0"/>
                        <a:t>Noah</a:t>
                      </a:r>
                    </a:p>
                  </a:txBody>
                  <a:tcPr marL="68580" marR="68580" marT="34290" marB="34290"/>
                </a:tc>
                <a:extLst>
                  <a:ext uri="{0D108BD9-81ED-4DB2-BD59-A6C34878D82A}">
                    <a16:rowId xmlns:a16="http://schemas.microsoft.com/office/drawing/2014/main" val="10002"/>
                  </a:ext>
                </a:extLst>
              </a:tr>
              <a:tr h="348776">
                <a:tc>
                  <a:txBody>
                    <a:bodyPr/>
                    <a:lstStyle/>
                    <a:p>
                      <a:r>
                        <a:rPr lang="en-US" sz="1300" dirty="0">
                          <a:latin typeface="Abadi MT Condensed Extra Bold" charset="0"/>
                          <a:ea typeface="Abadi MT Condensed Extra Bold" charset="0"/>
                          <a:cs typeface="Abadi MT Condensed Extra Bold" charset="0"/>
                        </a:rPr>
                        <a:t>Patriarchal</a:t>
                      </a:r>
                      <a:r>
                        <a:rPr lang="en-US" sz="1300" baseline="0" dirty="0">
                          <a:latin typeface="Abadi MT Condensed Extra Bold" charset="0"/>
                          <a:ea typeface="Abadi MT Condensed Extra Bold" charset="0"/>
                          <a:cs typeface="Abadi MT Condensed Extra Bold" charset="0"/>
                        </a:rPr>
                        <a:t> </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the call of</a:t>
                      </a:r>
                      <a:r>
                        <a:rPr lang="en-US" sz="1300" baseline="0" dirty="0"/>
                        <a:t> Abraham to Egyptian Bondage </a:t>
                      </a:r>
                      <a:endParaRPr lang="en-US" sz="1300" dirty="0"/>
                    </a:p>
                  </a:txBody>
                  <a:tcPr marL="68580" marR="68580" marT="34290" marB="34290"/>
                </a:tc>
                <a:tc>
                  <a:txBody>
                    <a:bodyPr/>
                    <a:lstStyle/>
                    <a:p>
                      <a:r>
                        <a:rPr lang="en-US" sz="1300" dirty="0"/>
                        <a:t>Gen. 12-45</a:t>
                      </a:r>
                    </a:p>
                  </a:txBody>
                  <a:tcPr marL="68580" marR="68580" marT="34290" marB="34290"/>
                </a:tc>
                <a:tc>
                  <a:txBody>
                    <a:bodyPr/>
                    <a:lstStyle/>
                    <a:p>
                      <a:pPr algn="ctr"/>
                      <a:r>
                        <a:rPr lang="en-US" sz="1300" dirty="0"/>
                        <a:t>215</a:t>
                      </a:r>
                    </a:p>
                  </a:txBody>
                  <a:tcPr marL="68580" marR="68580" marT="34290" marB="34290"/>
                </a:tc>
                <a:tc>
                  <a:txBody>
                    <a:bodyPr/>
                    <a:lstStyle/>
                    <a:p>
                      <a:r>
                        <a:rPr lang="en-US" sz="1300" dirty="0"/>
                        <a:t>Abraham</a:t>
                      </a:r>
                    </a:p>
                  </a:txBody>
                  <a:tcPr marL="68580" marR="68580" marT="34290" marB="34290"/>
                </a:tc>
                <a:extLst>
                  <a:ext uri="{0D108BD9-81ED-4DB2-BD59-A6C34878D82A}">
                    <a16:rowId xmlns:a16="http://schemas.microsoft.com/office/drawing/2014/main" val="10003"/>
                  </a:ext>
                </a:extLst>
              </a:tr>
              <a:tr h="397944">
                <a:tc>
                  <a:txBody>
                    <a:bodyPr/>
                    <a:lstStyle/>
                    <a:p>
                      <a:r>
                        <a:rPr lang="en-US" sz="1300" b="1" dirty="0">
                          <a:latin typeface="Abadi MT Condensed Extra Bold" charset="0"/>
                          <a:ea typeface="Abadi MT Condensed Extra Bold" charset="0"/>
                          <a:cs typeface="Abadi MT Condensed Extra Bold" charset="0"/>
                        </a:rPr>
                        <a:t>Egyptian Bondage</a:t>
                      </a:r>
                    </a:p>
                  </a:txBody>
                  <a:tcPr marL="68580" marR="68580" marT="34290" marB="34290">
                    <a:solidFill>
                      <a:schemeClr val="bg1">
                        <a:lumMod val="75000"/>
                      </a:schemeClr>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bg1">
                        <a:lumMod val="75000"/>
                      </a:schemeClr>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bg1">
                        <a:lumMod val="75000"/>
                      </a:schemeClr>
                    </a:solidFill>
                  </a:tcPr>
                </a:tc>
                <a:tc>
                  <a:txBody>
                    <a:bodyPr/>
                    <a:lstStyle/>
                    <a:p>
                      <a:pPr algn="ctr"/>
                      <a:r>
                        <a:rPr lang="en-US" sz="1300" b="1" dirty="0"/>
                        <a:t>215</a:t>
                      </a:r>
                    </a:p>
                  </a:txBody>
                  <a:tcPr marL="68580" marR="68580" marT="34290" marB="34290">
                    <a:solidFill>
                      <a:schemeClr val="bg1">
                        <a:lumMod val="75000"/>
                      </a:schemeClr>
                    </a:solidFill>
                  </a:tcPr>
                </a:tc>
                <a:tc>
                  <a:txBody>
                    <a:bodyPr/>
                    <a:lstStyle/>
                    <a:p>
                      <a:r>
                        <a:rPr lang="en-US" sz="1300" b="1" dirty="0"/>
                        <a:t>Joseph</a:t>
                      </a:r>
                    </a:p>
                  </a:txBody>
                  <a:tcPr marL="68580" marR="68580" marT="34290" marB="34290">
                    <a:solidFill>
                      <a:schemeClr val="bg1">
                        <a:lumMod val="75000"/>
                      </a:schemeClr>
                    </a:solidFill>
                  </a:tcPr>
                </a:tc>
                <a:extLst>
                  <a:ext uri="{0D108BD9-81ED-4DB2-BD59-A6C34878D82A}">
                    <a16:rowId xmlns:a16="http://schemas.microsoft.com/office/drawing/2014/main" val="10004"/>
                  </a:ext>
                </a:extLst>
              </a:tr>
              <a:tr h="356232">
                <a:tc>
                  <a:txBody>
                    <a:bodyPr/>
                    <a:lstStyle/>
                    <a:p>
                      <a:r>
                        <a:rPr lang="en-US" sz="1400" b="1" dirty="0">
                          <a:latin typeface="Abadi MT Condensed Extra Bold" charset="0"/>
                          <a:ea typeface="Abadi MT Condensed Extra Bold" charset="0"/>
                          <a:cs typeface="Abadi MT Condensed Extra Bold" charset="0"/>
                        </a:rPr>
                        <a:t>Wilderness Wanderings</a:t>
                      </a:r>
                    </a:p>
                  </a:txBody>
                  <a:tcPr marL="68580" marR="68580" marT="34290" marB="34290">
                    <a:solidFill>
                      <a:schemeClr val="accent1">
                        <a:lumMod val="40000"/>
                        <a:lumOff val="60000"/>
                      </a:schemeClr>
                    </a:solidFill>
                  </a:tcPr>
                </a:tc>
                <a:tc>
                  <a:txBody>
                    <a:bodyPr/>
                    <a:lstStyle/>
                    <a:p>
                      <a:r>
                        <a:rPr lang="en-US" sz="1400" b="1" dirty="0"/>
                        <a:t>From Exodus to crossing of the Jordan</a:t>
                      </a:r>
                    </a:p>
                  </a:txBody>
                  <a:tcPr marL="68580" marR="68580" marT="34290" marB="34290">
                    <a:solidFill>
                      <a:schemeClr val="accent1">
                        <a:lumMod val="40000"/>
                        <a:lumOff val="60000"/>
                      </a:schemeClr>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accent1">
                        <a:lumMod val="40000"/>
                        <a:lumOff val="60000"/>
                      </a:schemeClr>
                    </a:solidFill>
                  </a:tcPr>
                </a:tc>
                <a:tc>
                  <a:txBody>
                    <a:bodyPr/>
                    <a:lstStyle/>
                    <a:p>
                      <a:pPr algn="ctr"/>
                      <a:r>
                        <a:rPr lang="en-US" sz="1400" b="1" dirty="0"/>
                        <a:t>40</a:t>
                      </a:r>
                    </a:p>
                  </a:txBody>
                  <a:tcPr marL="68580" marR="68580" marT="34290" marB="34290">
                    <a:solidFill>
                      <a:schemeClr val="accent1">
                        <a:lumMod val="40000"/>
                        <a:lumOff val="60000"/>
                      </a:schemeClr>
                    </a:solidFill>
                  </a:tcPr>
                </a:tc>
                <a:tc>
                  <a:txBody>
                    <a:bodyPr/>
                    <a:lstStyle/>
                    <a:p>
                      <a:r>
                        <a:rPr lang="en-US" sz="1400" b="1" dirty="0"/>
                        <a:t>Moses</a:t>
                      </a:r>
                    </a:p>
                  </a:txBody>
                  <a:tcPr marL="68580" marR="68580" marT="34290" marB="34290">
                    <a:solidFill>
                      <a:schemeClr val="accent1">
                        <a:lumMod val="40000"/>
                        <a:lumOff val="60000"/>
                      </a:schemeClr>
                    </a:solidFill>
                  </a:tcPr>
                </a:tc>
                <a:extLst>
                  <a:ext uri="{0D108BD9-81ED-4DB2-BD59-A6C34878D82A}">
                    <a16:rowId xmlns:a16="http://schemas.microsoft.com/office/drawing/2014/main" val="10005"/>
                  </a:ext>
                </a:extLst>
              </a:tr>
              <a:tr h="302661">
                <a:tc>
                  <a:txBody>
                    <a:bodyPr/>
                    <a:lstStyle/>
                    <a:p>
                      <a:r>
                        <a:rPr lang="en-US" sz="1300" dirty="0">
                          <a:latin typeface="Abadi MT Condensed Extra Bold" charset="0"/>
                          <a:ea typeface="Abadi MT Condensed Extra Bold" charset="0"/>
                          <a:cs typeface="Abadi MT Condensed Extra Bold" charset="0"/>
                        </a:rPr>
                        <a:t>Conquest of Canaan</a:t>
                      </a:r>
                    </a:p>
                  </a:txBody>
                  <a:tcPr marL="68580" marR="68580" marT="34290" marB="34290"/>
                </a:tc>
                <a:tc>
                  <a:txBody>
                    <a:bodyPr/>
                    <a:lstStyle/>
                    <a:p>
                      <a:r>
                        <a:rPr lang="en-US" sz="1300" dirty="0"/>
                        <a:t>From crossing of Jordan</a:t>
                      </a:r>
                      <a:r>
                        <a:rPr lang="en-US" sz="1300" baseline="0" dirty="0"/>
                        <a:t> to Joshua’s death</a:t>
                      </a:r>
                      <a:endParaRPr lang="en-US" sz="1300" dirty="0"/>
                    </a:p>
                  </a:txBody>
                  <a:tcPr marL="68580" marR="68580" marT="34290" marB="34290"/>
                </a:tc>
                <a:tc>
                  <a:txBody>
                    <a:bodyPr/>
                    <a:lstStyle/>
                    <a:p>
                      <a:r>
                        <a:rPr lang="en-US" sz="1300" dirty="0"/>
                        <a:t>Josh. 1-24</a:t>
                      </a:r>
                    </a:p>
                  </a:txBody>
                  <a:tcPr marL="68580" marR="68580" marT="34290" marB="34290"/>
                </a:tc>
                <a:tc>
                  <a:txBody>
                    <a:bodyPr/>
                    <a:lstStyle/>
                    <a:p>
                      <a:pPr algn="ctr"/>
                      <a:r>
                        <a:rPr lang="en-US" sz="1300" dirty="0"/>
                        <a:t>51</a:t>
                      </a:r>
                    </a:p>
                  </a:txBody>
                  <a:tcPr marL="68580" marR="68580" marT="34290" marB="34290"/>
                </a:tc>
                <a:tc>
                  <a:txBody>
                    <a:bodyPr/>
                    <a:lstStyle/>
                    <a:p>
                      <a:r>
                        <a:rPr lang="en-US" sz="1300" dirty="0"/>
                        <a:t>Joshua</a:t>
                      </a:r>
                    </a:p>
                  </a:txBody>
                  <a:tcPr marL="68580" marR="68580" marT="34290" marB="34290"/>
                </a:tc>
                <a:extLst>
                  <a:ext uri="{0D108BD9-81ED-4DB2-BD59-A6C34878D82A}">
                    <a16:rowId xmlns:a16="http://schemas.microsoft.com/office/drawing/2014/main" val="10006"/>
                  </a:ext>
                </a:extLst>
              </a:tr>
              <a:tr h="397944">
                <a:tc>
                  <a:txBody>
                    <a:bodyPr/>
                    <a:lstStyle/>
                    <a:p>
                      <a:r>
                        <a:rPr lang="en-US" sz="1300" dirty="0">
                          <a:latin typeface="Abadi MT Condensed Extra Bold" charset="0"/>
                          <a:ea typeface="Abadi MT Condensed Extra Bold" charset="0"/>
                          <a:cs typeface="Abadi MT Condensed Extra Bold" charset="0"/>
                        </a:rPr>
                        <a:t>Judges</a:t>
                      </a:r>
                    </a:p>
                  </a:txBody>
                  <a:tcPr marL="68580" marR="68580" marT="34290" marB="34290"/>
                </a:tc>
                <a:tc>
                  <a:txBody>
                    <a:bodyPr/>
                    <a:lstStyle/>
                    <a:p>
                      <a:r>
                        <a:rPr lang="en-US" sz="1300" dirty="0"/>
                        <a:t>From Joshua to King Saul</a:t>
                      </a:r>
                    </a:p>
                  </a:txBody>
                  <a:tcPr marL="68580" marR="68580" marT="34290" marB="34290"/>
                </a:tc>
                <a:tc>
                  <a:txBody>
                    <a:bodyPr/>
                    <a:lstStyle/>
                    <a:p>
                      <a:r>
                        <a:rPr lang="en-US" sz="1300" dirty="0"/>
                        <a:t>Jug,</a:t>
                      </a:r>
                      <a:r>
                        <a:rPr lang="en-US" sz="1300" baseline="0" dirty="0"/>
                        <a:t> Ruth, 1 Sa. 1-9</a:t>
                      </a:r>
                      <a:endParaRPr lang="en-US" sz="1300" dirty="0"/>
                    </a:p>
                  </a:txBody>
                  <a:tcPr marL="68580" marR="68580" marT="34290" marB="34290"/>
                </a:tc>
                <a:tc>
                  <a:txBody>
                    <a:bodyPr/>
                    <a:lstStyle/>
                    <a:p>
                      <a:pPr algn="ctr"/>
                      <a:r>
                        <a:rPr lang="en-US" sz="1300" dirty="0"/>
                        <a:t>305</a:t>
                      </a:r>
                    </a:p>
                  </a:txBody>
                  <a:tcPr marL="68580" marR="68580" marT="34290" marB="34290"/>
                </a:tc>
                <a:tc>
                  <a:txBody>
                    <a:bodyPr/>
                    <a:lstStyle/>
                    <a:p>
                      <a:r>
                        <a:rPr lang="en-US" sz="1300" dirty="0"/>
                        <a:t>Samuel</a:t>
                      </a:r>
                    </a:p>
                  </a:txBody>
                  <a:tcPr marL="68580" marR="68580" marT="34290" marB="34290"/>
                </a:tc>
                <a:extLst>
                  <a:ext uri="{0D108BD9-81ED-4DB2-BD59-A6C34878D82A}">
                    <a16:rowId xmlns:a16="http://schemas.microsoft.com/office/drawing/2014/main" val="10007"/>
                  </a:ext>
                </a:extLst>
              </a:tr>
              <a:tr h="444786">
                <a:tc>
                  <a:txBody>
                    <a:bodyPr/>
                    <a:lstStyle/>
                    <a:p>
                      <a:r>
                        <a:rPr lang="en-US" sz="1300" dirty="0">
                          <a:latin typeface="Abadi MT Condensed Extra Bold" charset="0"/>
                          <a:ea typeface="Abadi MT Condensed Extra Bold" charset="0"/>
                          <a:cs typeface="Abadi MT Condensed Extra Bold" charset="0"/>
                        </a:rPr>
                        <a:t>The United Kingdom</a:t>
                      </a:r>
                    </a:p>
                  </a:txBody>
                  <a:tcPr marL="68580" marR="68580" marT="34290" marB="34290"/>
                </a:tc>
                <a:tc>
                  <a:txBody>
                    <a:bodyPr/>
                    <a:lstStyle/>
                    <a:p>
                      <a:r>
                        <a:rPr lang="en-US" sz="1300" dirty="0"/>
                        <a:t>From</a:t>
                      </a:r>
                      <a:r>
                        <a:rPr lang="en-US" sz="1300" baseline="0" dirty="0"/>
                        <a:t> origin of kingdom to its division</a:t>
                      </a:r>
                      <a:endParaRPr lang="en-US" sz="1300" dirty="0"/>
                    </a:p>
                  </a:txBody>
                  <a:tcPr marL="68580" marR="68580" marT="34290" marB="34290"/>
                </a:tc>
                <a:tc>
                  <a:txBody>
                    <a:bodyPr/>
                    <a:lstStyle/>
                    <a:p>
                      <a:r>
                        <a:rPr lang="en-US" sz="1300" dirty="0"/>
                        <a:t>1 Sa. 9-1 Ki. 11; 1 Chr. 10, 2 Chr. 9</a:t>
                      </a:r>
                    </a:p>
                  </a:txBody>
                  <a:tcPr marL="68580" marR="68580" marT="34290" marB="34290"/>
                </a:tc>
                <a:tc>
                  <a:txBody>
                    <a:bodyPr/>
                    <a:lstStyle/>
                    <a:p>
                      <a:pPr algn="ctr"/>
                      <a:r>
                        <a:rPr lang="en-US" sz="1300" dirty="0"/>
                        <a:t>120</a:t>
                      </a:r>
                    </a:p>
                  </a:txBody>
                  <a:tcPr marL="68580" marR="68580" marT="34290" marB="34290"/>
                </a:tc>
                <a:tc>
                  <a:txBody>
                    <a:bodyPr/>
                    <a:lstStyle/>
                    <a:p>
                      <a:r>
                        <a:rPr lang="en-US" sz="1300" dirty="0"/>
                        <a:t>David</a:t>
                      </a:r>
                    </a:p>
                  </a:txBody>
                  <a:tcPr marL="68580" marR="68580" marT="34290" marB="34290"/>
                </a:tc>
                <a:extLst>
                  <a:ext uri="{0D108BD9-81ED-4DB2-BD59-A6C34878D82A}">
                    <a16:rowId xmlns:a16="http://schemas.microsoft.com/office/drawing/2014/main" val="10008"/>
                  </a:ext>
                </a:extLst>
              </a:tr>
              <a:tr h="345899">
                <a:tc>
                  <a:txBody>
                    <a:bodyPr/>
                    <a:lstStyle/>
                    <a:p>
                      <a:r>
                        <a:rPr lang="en-US" sz="1300" dirty="0">
                          <a:latin typeface="Abadi MT Condensed Extra Bold" charset="0"/>
                          <a:ea typeface="Abadi MT Condensed Extra Bold" charset="0"/>
                          <a:cs typeface="Abadi MT Condensed Extra Bold" charset="0"/>
                        </a:rPr>
                        <a:t>The Divided Kingdom</a:t>
                      </a:r>
                    </a:p>
                  </a:txBody>
                  <a:tcPr marL="68580" marR="68580" marT="34290" marB="34290"/>
                </a:tc>
                <a:tc>
                  <a:txBody>
                    <a:bodyPr/>
                    <a:lstStyle/>
                    <a:p>
                      <a:r>
                        <a:rPr lang="en-US" sz="1300" dirty="0"/>
                        <a:t>From</a:t>
                      </a:r>
                      <a:r>
                        <a:rPr lang="en-US" sz="1300" baseline="0" dirty="0"/>
                        <a:t> the division to the fall of Israel</a:t>
                      </a:r>
                      <a:endParaRPr lang="en-US" sz="1300" dirty="0"/>
                    </a:p>
                  </a:txBody>
                  <a:tcPr marL="68580" marR="68580" marT="34290" marB="34290"/>
                </a:tc>
                <a:tc>
                  <a:txBody>
                    <a:bodyPr/>
                    <a:lstStyle/>
                    <a:p>
                      <a:r>
                        <a:rPr lang="en-US" sz="1300" dirty="0"/>
                        <a:t>1 Ki. 12-2 Ki. 20; 2 Chr. 10-32</a:t>
                      </a:r>
                    </a:p>
                  </a:txBody>
                  <a:tcPr marL="68580" marR="68580" marT="34290" marB="34290"/>
                </a:tc>
                <a:tc>
                  <a:txBody>
                    <a:bodyPr/>
                    <a:lstStyle/>
                    <a:p>
                      <a:pPr algn="ctr"/>
                      <a:r>
                        <a:rPr lang="en-US" sz="1300" dirty="0"/>
                        <a:t>253</a:t>
                      </a:r>
                    </a:p>
                  </a:txBody>
                  <a:tcPr marL="68580" marR="68580" marT="34290" marB="34290"/>
                </a:tc>
                <a:tc>
                  <a:txBody>
                    <a:bodyPr/>
                    <a:lstStyle/>
                    <a:p>
                      <a:r>
                        <a:rPr lang="en-US" sz="1300" dirty="0"/>
                        <a:t>Elijah</a:t>
                      </a:r>
                    </a:p>
                  </a:txBody>
                  <a:tcPr marL="68580" marR="68580" marT="34290" marB="34290"/>
                </a:tc>
                <a:extLst>
                  <a:ext uri="{0D108BD9-81ED-4DB2-BD59-A6C34878D82A}">
                    <a16:rowId xmlns:a16="http://schemas.microsoft.com/office/drawing/2014/main" val="10009"/>
                  </a:ext>
                </a:extLst>
              </a:tr>
              <a:tr h="413190">
                <a:tc>
                  <a:txBody>
                    <a:bodyPr/>
                    <a:lstStyle/>
                    <a:p>
                      <a:r>
                        <a:rPr lang="en-US" sz="1300" dirty="0">
                          <a:latin typeface="Abadi MT Condensed Extra Bold" charset="0"/>
                          <a:ea typeface="Abadi MT Condensed Extra Bold" charset="0"/>
                          <a:cs typeface="Abadi MT Condensed Extra Bold" charset="0"/>
                        </a:rPr>
                        <a:t>Judah Alone</a:t>
                      </a:r>
                    </a:p>
                  </a:txBody>
                  <a:tcPr marL="68580" marR="68580" marT="34290" marB="34290"/>
                </a:tc>
                <a:tc>
                  <a:txBody>
                    <a:bodyPr/>
                    <a:lstStyle/>
                    <a:p>
                      <a:r>
                        <a:rPr lang="en-US" sz="1300" dirty="0"/>
                        <a:t>From fall of Israel</a:t>
                      </a:r>
                      <a:r>
                        <a:rPr lang="en-US" sz="1300" baseline="0" dirty="0"/>
                        <a:t> to the fall of Judah</a:t>
                      </a:r>
                      <a:endParaRPr lang="en-US" sz="1300" dirty="0"/>
                    </a:p>
                  </a:txBody>
                  <a:tcPr marL="68580" marR="68580" marT="34290" marB="34290"/>
                </a:tc>
                <a:tc>
                  <a:txBody>
                    <a:bodyPr/>
                    <a:lstStyle/>
                    <a:p>
                      <a:r>
                        <a:rPr lang="en-US" sz="1300" dirty="0"/>
                        <a:t>2 Ki. 21-25; 2 Chr. 10-32</a:t>
                      </a:r>
                    </a:p>
                  </a:txBody>
                  <a:tcPr marL="68580" marR="68580" marT="34290" marB="34290"/>
                </a:tc>
                <a:tc>
                  <a:txBody>
                    <a:bodyPr/>
                    <a:lstStyle/>
                    <a:p>
                      <a:pPr algn="ctr"/>
                      <a:r>
                        <a:rPr lang="en-US" sz="1300" dirty="0"/>
                        <a:t>125</a:t>
                      </a:r>
                    </a:p>
                  </a:txBody>
                  <a:tcPr marL="68580" marR="68580" marT="34290" marB="34290"/>
                </a:tc>
                <a:tc>
                  <a:txBody>
                    <a:bodyPr/>
                    <a:lstStyle/>
                    <a:p>
                      <a:r>
                        <a:rPr lang="en-US" sz="1300" dirty="0"/>
                        <a:t>Josiah</a:t>
                      </a:r>
                    </a:p>
                  </a:txBody>
                  <a:tcPr marL="68580" marR="68580" marT="34290" marB="34290"/>
                </a:tc>
                <a:extLst>
                  <a:ext uri="{0D108BD9-81ED-4DB2-BD59-A6C34878D82A}">
                    <a16:rowId xmlns:a16="http://schemas.microsoft.com/office/drawing/2014/main" val="10010"/>
                  </a:ext>
                </a:extLst>
              </a:tr>
              <a:tr h="445365">
                <a:tc>
                  <a:txBody>
                    <a:bodyPr/>
                    <a:lstStyle/>
                    <a:p>
                      <a:r>
                        <a:rPr lang="en-US" sz="1300" dirty="0">
                          <a:latin typeface="Abadi MT Condensed Extra Bold" charset="0"/>
                          <a:ea typeface="Abadi MT Condensed Extra Bold" charset="0"/>
                          <a:cs typeface="Abadi MT Condensed Extra Bold" charset="0"/>
                        </a:rPr>
                        <a:t>Babylonian Captivity</a:t>
                      </a:r>
                    </a:p>
                  </a:txBody>
                  <a:tcPr marL="68580" marR="68580" marT="34290" marB="34290"/>
                </a:tc>
                <a:tc>
                  <a:txBody>
                    <a:bodyPr/>
                    <a:lstStyle/>
                    <a:p>
                      <a:r>
                        <a:rPr lang="en-US" sz="1300" dirty="0"/>
                        <a:t>From the fall of Judah to</a:t>
                      </a:r>
                      <a:r>
                        <a:rPr lang="en-US" sz="1300" baseline="0" dirty="0"/>
                        <a:t> the return</a:t>
                      </a:r>
                      <a:endParaRPr lang="en-US" sz="1300" dirty="0"/>
                    </a:p>
                  </a:txBody>
                  <a:tcPr marL="68580" marR="68580" marT="34290" marB="34290"/>
                </a:tc>
                <a:tc>
                  <a:txBody>
                    <a:bodyPr/>
                    <a:lstStyle/>
                    <a:p>
                      <a:r>
                        <a:rPr lang="en-US" sz="1300" dirty="0"/>
                        <a:t>2 Ki. 25-8- 21;</a:t>
                      </a:r>
                      <a:r>
                        <a:rPr lang="en-US" sz="1300" baseline="0" dirty="0"/>
                        <a:t> Dan. 1-6</a:t>
                      </a:r>
                      <a:endParaRPr lang="en-US" sz="1300" dirty="0"/>
                    </a:p>
                  </a:txBody>
                  <a:tcPr marL="68580" marR="68580" marT="34290" marB="34290"/>
                </a:tc>
                <a:tc>
                  <a:txBody>
                    <a:bodyPr/>
                    <a:lstStyle/>
                    <a:p>
                      <a:pPr algn="ctr"/>
                      <a:r>
                        <a:rPr lang="en-US" sz="1300" dirty="0"/>
                        <a:t>70</a:t>
                      </a:r>
                    </a:p>
                  </a:txBody>
                  <a:tcPr marL="68580" marR="68580" marT="34290" marB="34290"/>
                </a:tc>
                <a:tc>
                  <a:txBody>
                    <a:bodyPr/>
                    <a:lstStyle/>
                    <a:p>
                      <a:r>
                        <a:rPr lang="en-US" sz="1300" dirty="0"/>
                        <a:t>Daniel</a:t>
                      </a:r>
                    </a:p>
                  </a:txBody>
                  <a:tcPr marL="68580" marR="68580" marT="34290" marB="34290"/>
                </a:tc>
                <a:extLst>
                  <a:ext uri="{0D108BD9-81ED-4DB2-BD59-A6C34878D82A}">
                    <a16:rowId xmlns:a16="http://schemas.microsoft.com/office/drawing/2014/main" val="10011"/>
                  </a:ext>
                </a:extLst>
              </a:tr>
              <a:tr h="397944">
                <a:tc>
                  <a:txBody>
                    <a:bodyPr/>
                    <a:lstStyle/>
                    <a:p>
                      <a:r>
                        <a:rPr lang="en-US" sz="1300" dirty="0">
                          <a:latin typeface="Abadi MT Condensed Extra Bold" charset="0"/>
                          <a:ea typeface="Abadi MT Condensed Extra Bold" charset="0"/>
                          <a:cs typeface="Abadi MT Condensed Extra Bold" charset="0"/>
                        </a:rPr>
                        <a:t>Restoration of the Jews</a:t>
                      </a:r>
                    </a:p>
                  </a:txBody>
                  <a:tcPr marL="68580" marR="68580" marT="34290" marB="34290"/>
                </a:tc>
                <a:tc>
                  <a:txBody>
                    <a:bodyPr/>
                    <a:lstStyle/>
                    <a:p>
                      <a:r>
                        <a:rPr lang="en-US" sz="1300" dirty="0"/>
                        <a:t>From</a:t>
                      </a:r>
                      <a:r>
                        <a:rPr lang="en-US" sz="1300" baseline="0" dirty="0"/>
                        <a:t> the return to end of OT history</a:t>
                      </a:r>
                      <a:endParaRPr lang="en-US" sz="1300" dirty="0"/>
                    </a:p>
                  </a:txBody>
                  <a:tcPr marL="68580" marR="68580" marT="34290" marB="34290"/>
                </a:tc>
                <a:tc>
                  <a:txBody>
                    <a:bodyPr/>
                    <a:lstStyle/>
                    <a:p>
                      <a:r>
                        <a:rPr lang="en-US" sz="1300" dirty="0"/>
                        <a:t>Ezra, Nehemiah</a:t>
                      </a:r>
                    </a:p>
                  </a:txBody>
                  <a:tcPr marL="68580" marR="68580" marT="34290" marB="34290"/>
                </a:tc>
                <a:tc>
                  <a:txBody>
                    <a:bodyPr/>
                    <a:lstStyle/>
                    <a:p>
                      <a:pPr algn="ctr"/>
                      <a:r>
                        <a:rPr lang="en-US" sz="1300" dirty="0"/>
                        <a:t>92</a:t>
                      </a:r>
                    </a:p>
                  </a:txBody>
                  <a:tcPr marL="68580" marR="68580" marT="34290" marB="34290"/>
                </a:tc>
                <a:tc>
                  <a:txBody>
                    <a:bodyPr/>
                    <a:lstStyle/>
                    <a:p>
                      <a:r>
                        <a:rPr lang="en-US" sz="1300" dirty="0"/>
                        <a:t>Ezra</a:t>
                      </a:r>
                    </a:p>
                  </a:txBody>
                  <a:tcPr marL="68580" marR="68580" marT="34290" marB="34290"/>
                </a:tc>
                <a:extLst>
                  <a:ext uri="{0D108BD9-81ED-4DB2-BD59-A6C34878D82A}">
                    <a16:rowId xmlns:a16="http://schemas.microsoft.com/office/drawing/2014/main" val="10012"/>
                  </a:ext>
                </a:extLst>
              </a:tr>
              <a:tr h="527496">
                <a:tc>
                  <a:txBody>
                    <a:bodyPr/>
                    <a:lstStyle/>
                    <a:p>
                      <a:r>
                        <a:rPr lang="en-US" sz="1300" dirty="0">
                          <a:latin typeface="Abadi MT Condensed Extra Bold" charset="0"/>
                          <a:ea typeface="Abadi MT Condensed Extra Bold" charset="0"/>
                          <a:cs typeface="Abadi MT Condensed Extra Bold" charset="0"/>
                        </a:rPr>
                        <a:t>Between the Testaments</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t>From end</a:t>
                      </a:r>
                      <a:r>
                        <a:rPr lang="en-US" sz="1300" baseline="0" dirty="0"/>
                        <a:t> of OT to the beginning of the NT</a:t>
                      </a:r>
                      <a:endParaRPr lang="en-US" sz="1300" dirty="0"/>
                    </a:p>
                    <a:p>
                      <a:endParaRPr lang="en-US" sz="600" dirty="0"/>
                    </a:p>
                  </a:txBody>
                  <a:tcPr marL="68580" marR="68580" marT="34290" marB="34290"/>
                </a:tc>
                <a:tc>
                  <a:txBody>
                    <a:bodyPr/>
                    <a:lstStyle/>
                    <a:p>
                      <a:r>
                        <a:rPr lang="en-US" sz="1300" dirty="0"/>
                        <a:t>None</a:t>
                      </a:r>
                    </a:p>
                  </a:txBody>
                  <a:tcPr marL="68580" marR="68580" marT="34290" marB="34290"/>
                </a:tc>
                <a:tc>
                  <a:txBody>
                    <a:bodyPr/>
                    <a:lstStyle/>
                    <a:p>
                      <a:pPr algn="ctr"/>
                      <a:r>
                        <a:rPr lang="en-US" sz="1300" dirty="0"/>
                        <a:t>400</a:t>
                      </a:r>
                    </a:p>
                  </a:txBody>
                  <a:tcPr marL="68580" marR="68580" marT="34290" marB="34290"/>
                </a:tc>
                <a:tc>
                  <a:txBody>
                    <a:bodyPr/>
                    <a:lstStyle/>
                    <a:p>
                      <a:r>
                        <a:rPr lang="en-US" sz="1300" dirty="0"/>
                        <a:t>Judas Maccabee</a:t>
                      </a:r>
                    </a:p>
                  </a:txBody>
                  <a:tcPr marL="68580" marR="68580" marT="34290" marB="34290"/>
                </a:tc>
                <a:extLst>
                  <a:ext uri="{0D108BD9-81ED-4DB2-BD59-A6C34878D82A}">
                    <a16:rowId xmlns:a16="http://schemas.microsoft.com/office/drawing/2014/main" val="10013"/>
                  </a:ext>
                </a:extLst>
              </a:tr>
              <a:tr h="397944">
                <a:tc>
                  <a:txBody>
                    <a:bodyPr/>
                    <a:lstStyle/>
                    <a:p>
                      <a:r>
                        <a:rPr lang="en-US" sz="1300" dirty="0">
                          <a:latin typeface="Abadi MT Condensed Extra Bold" charset="0"/>
                          <a:ea typeface="Abadi MT Condensed Extra Bold" charset="0"/>
                          <a:cs typeface="Abadi MT Condensed Extra Bold" charset="0"/>
                        </a:rPr>
                        <a:t>Life of Christ</a:t>
                      </a:r>
                    </a:p>
                  </a:txBody>
                  <a:tcPr marL="68580" marR="68580" marT="34290" marB="34290"/>
                </a:tc>
                <a:tc>
                  <a:txBody>
                    <a:bodyPr/>
                    <a:lstStyle/>
                    <a:p>
                      <a:r>
                        <a:rPr lang="en-US" sz="1300" dirty="0"/>
                        <a:t>From birth of Jesus to ascension</a:t>
                      </a:r>
                    </a:p>
                  </a:txBody>
                  <a:tcPr marL="68580" marR="68580" marT="34290" marB="34290"/>
                </a:tc>
                <a:tc>
                  <a:txBody>
                    <a:bodyPr/>
                    <a:lstStyle/>
                    <a:p>
                      <a:r>
                        <a:rPr lang="en-US" sz="1300" dirty="0"/>
                        <a:t>Mt-John 21; Acts1</a:t>
                      </a:r>
                    </a:p>
                  </a:txBody>
                  <a:tcPr marL="68580" marR="68580" marT="34290" marB="34290"/>
                </a:tc>
                <a:tc>
                  <a:txBody>
                    <a:bodyPr/>
                    <a:lstStyle/>
                    <a:p>
                      <a:pPr algn="ctr"/>
                      <a:r>
                        <a:rPr lang="en-US" sz="1300" dirty="0"/>
                        <a:t>34</a:t>
                      </a:r>
                    </a:p>
                  </a:txBody>
                  <a:tcPr marL="68580" marR="68580" marT="34290" marB="34290"/>
                </a:tc>
                <a:tc>
                  <a:txBody>
                    <a:bodyPr/>
                    <a:lstStyle/>
                    <a:p>
                      <a:r>
                        <a:rPr lang="en-US" sz="1300" dirty="0"/>
                        <a:t>Jesus</a:t>
                      </a:r>
                    </a:p>
                  </a:txBody>
                  <a:tcPr marL="68580" marR="68580" marT="34290" marB="34290"/>
                </a:tc>
                <a:extLst>
                  <a:ext uri="{0D108BD9-81ED-4DB2-BD59-A6C34878D82A}">
                    <a16:rowId xmlns:a16="http://schemas.microsoft.com/office/drawing/2014/main" val="10014"/>
                  </a:ext>
                </a:extLst>
              </a:tr>
              <a:tr h="545823">
                <a:tc>
                  <a:txBody>
                    <a:bodyPr/>
                    <a:lstStyle/>
                    <a:p>
                      <a:r>
                        <a:rPr lang="en-US" sz="1300" dirty="0">
                          <a:latin typeface="Abadi MT Condensed Extra Bold" charset="0"/>
                          <a:ea typeface="Abadi MT Condensed Extra Bold" charset="0"/>
                          <a:cs typeface="Abadi MT Condensed Extra Bold" charset="0"/>
                        </a:rPr>
                        <a:t>The Church</a:t>
                      </a:r>
                    </a:p>
                  </a:txBody>
                  <a:tcPr marL="68580" marR="68580" marT="34290" marB="34290"/>
                </a:tc>
                <a:tc>
                  <a:txBody>
                    <a:bodyPr/>
                    <a:lstStyle/>
                    <a:p>
                      <a:r>
                        <a:rPr lang="en-US" sz="1300" dirty="0"/>
                        <a:t>From ascension to death of Paul (96 AD approx.)</a:t>
                      </a:r>
                    </a:p>
                  </a:txBody>
                  <a:tcPr marL="68580" marR="68580" marT="34290" marB="34290"/>
                </a:tc>
                <a:tc>
                  <a:txBody>
                    <a:bodyPr/>
                    <a:lstStyle/>
                    <a:p>
                      <a:r>
                        <a:rPr lang="en-US" sz="1300" dirty="0"/>
                        <a:t>Acts 2-Revelation</a:t>
                      </a:r>
                    </a:p>
                  </a:txBody>
                  <a:tcPr marL="68580" marR="68580" marT="34290" marB="34290"/>
                </a:tc>
                <a:tc>
                  <a:txBody>
                    <a:bodyPr/>
                    <a:lstStyle/>
                    <a:p>
                      <a:pPr algn="ctr"/>
                      <a:r>
                        <a:rPr lang="en-US" sz="1300" dirty="0"/>
                        <a:t>70</a:t>
                      </a:r>
                    </a:p>
                  </a:txBody>
                  <a:tcPr marL="68580" marR="68580" marT="34290" marB="34290"/>
                </a:tc>
                <a:tc>
                  <a:txBody>
                    <a:bodyPr/>
                    <a:lstStyle/>
                    <a:p>
                      <a:r>
                        <a:rPr lang="en-US" sz="1300" dirty="0"/>
                        <a:t>Paul</a:t>
                      </a:r>
                    </a:p>
                  </a:txBody>
                  <a:tcPr marL="68580" marR="68580" marT="34290" marB="3429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851771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Pentateuch</a:t>
            </a:r>
          </a:p>
        </p:txBody>
      </p:sp>
      <p:graphicFrame>
        <p:nvGraphicFramePr>
          <p:cNvPr id="4" name="Content Placeholder 3"/>
          <p:cNvGraphicFramePr>
            <a:graphicFrameLocks noGrp="1"/>
          </p:cNvGraphicFramePr>
          <p:nvPr>
            <p:ph idx="1"/>
          </p:nvPr>
        </p:nvGraphicFramePr>
        <p:xfrm>
          <a:off x="0" y="1447800"/>
          <a:ext cx="9144000" cy="5410200"/>
        </p:xfrm>
        <a:graphic>
          <a:graphicData uri="http://schemas.openxmlformats.org/drawingml/2006/table">
            <a:tbl>
              <a:tblPr firstRow="1" bandRow="1">
                <a:tableStyleId>{5C22544A-7EE6-4342-B048-85BDC9FD1C3A}</a:tableStyleId>
              </a:tblPr>
              <a:tblGrid>
                <a:gridCol w="3035300">
                  <a:extLst>
                    <a:ext uri="{9D8B030D-6E8A-4147-A177-3AD203B41FA5}">
                      <a16:colId xmlns:a16="http://schemas.microsoft.com/office/drawing/2014/main" val="20000"/>
                    </a:ext>
                  </a:extLst>
                </a:gridCol>
                <a:gridCol w="3035300">
                  <a:extLst>
                    <a:ext uri="{9D8B030D-6E8A-4147-A177-3AD203B41FA5}">
                      <a16:colId xmlns:a16="http://schemas.microsoft.com/office/drawing/2014/main" val="20001"/>
                    </a:ext>
                  </a:extLst>
                </a:gridCol>
                <a:gridCol w="3073400">
                  <a:extLst>
                    <a:ext uri="{9D8B030D-6E8A-4147-A177-3AD203B41FA5}">
                      <a16:colId xmlns:a16="http://schemas.microsoft.com/office/drawing/2014/main" val="20002"/>
                    </a:ext>
                  </a:extLst>
                </a:gridCol>
              </a:tblGrid>
              <a:tr h="1087232">
                <a:tc>
                  <a:txBody>
                    <a:bodyPr/>
                    <a:lstStyle/>
                    <a:p>
                      <a:pPr algn="l"/>
                      <a:r>
                        <a:rPr lang="en-US" sz="2800" dirty="0"/>
                        <a:t>Book of the Pentateuch</a:t>
                      </a:r>
                    </a:p>
                  </a:txBody>
                  <a:tcPr/>
                </a:tc>
                <a:tc>
                  <a:txBody>
                    <a:bodyPr/>
                    <a:lstStyle/>
                    <a:p>
                      <a:pPr algn="l"/>
                      <a:r>
                        <a:rPr lang="en-US" sz="2800" dirty="0"/>
                        <a:t>What it tells us about humanity</a:t>
                      </a:r>
                    </a:p>
                  </a:txBody>
                  <a:tcPr/>
                </a:tc>
                <a:tc>
                  <a:txBody>
                    <a:bodyPr/>
                    <a:lstStyle/>
                    <a:p>
                      <a:pPr algn="l"/>
                      <a:r>
                        <a:rPr lang="en-US" sz="2800" dirty="0"/>
                        <a:t>What</a:t>
                      </a:r>
                      <a:r>
                        <a:rPr lang="en-US" sz="2800" baseline="0" dirty="0"/>
                        <a:t> it tells us about God</a:t>
                      </a:r>
                      <a:endParaRPr lang="en-US" sz="2800" dirty="0"/>
                    </a:p>
                  </a:txBody>
                  <a:tcPr/>
                </a:tc>
                <a:extLst>
                  <a:ext uri="{0D108BD9-81ED-4DB2-BD59-A6C34878D82A}">
                    <a16:rowId xmlns:a16="http://schemas.microsoft.com/office/drawing/2014/main" val="10000"/>
                  </a:ext>
                </a:extLst>
              </a:tr>
              <a:tr h="1380778">
                <a:tc>
                  <a:txBody>
                    <a:bodyPr/>
                    <a:lstStyle/>
                    <a:p>
                      <a:r>
                        <a:rPr lang="en-US" sz="2800" dirty="0"/>
                        <a:t>Genesis</a:t>
                      </a:r>
                    </a:p>
                  </a:txBody>
                  <a:tcPr/>
                </a:tc>
                <a:tc>
                  <a:txBody>
                    <a:bodyPr/>
                    <a:lstStyle/>
                    <a:p>
                      <a:r>
                        <a:rPr lang="en-US" sz="2800" dirty="0"/>
                        <a:t>Ruin and rebellion through sin</a:t>
                      </a:r>
                    </a:p>
                  </a:txBody>
                  <a:tcPr/>
                </a:tc>
                <a:tc>
                  <a:txBody>
                    <a:bodyPr/>
                    <a:lstStyle/>
                    <a:p>
                      <a:r>
                        <a:rPr lang="en-US" sz="2800" dirty="0"/>
                        <a:t>Sovereignty</a:t>
                      </a:r>
                    </a:p>
                  </a:txBody>
                  <a:tcPr/>
                </a:tc>
                <a:extLst>
                  <a:ext uri="{0D108BD9-81ED-4DB2-BD59-A6C34878D82A}">
                    <a16:rowId xmlns:a16="http://schemas.microsoft.com/office/drawing/2014/main" val="10001"/>
                  </a:ext>
                </a:extLst>
              </a:tr>
              <a:tr h="951202">
                <a:tc>
                  <a:txBody>
                    <a:bodyPr/>
                    <a:lstStyle/>
                    <a:p>
                      <a:r>
                        <a:rPr lang="en-US" sz="2800" dirty="0"/>
                        <a:t>Exodus</a:t>
                      </a:r>
                    </a:p>
                  </a:txBody>
                  <a:tcPr/>
                </a:tc>
                <a:tc>
                  <a:txBody>
                    <a:bodyPr/>
                    <a:lstStyle/>
                    <a:p>
                      <a:r>
                        <a:rPr lang="en-US" sz="2800" dirty="0"/>
                        <a:t>Redemption from bondage</a:t>
                      </a:r>
                    </a:p>
                  </a:txBody>
                  <a:tcPr/>
                </a:tc>
                <a:tc>
                  <a:txBody>
                    <a:bodyPr/>
                    <a:lstStyle/>
                    <a:p>
                      <a:r>
                        <a:rPr lang="en-US" sz="2800" dirty="0"/>
                        <a:t>Omnipotence</a:t>
                      </a:r>
                    </a:p>
                  </a:txBody>
                  <a:tcPr/>
                </a:tc>
                <a:extLst>
                  <a:ext uri="{0D108BD9-81ED-4DB2-BD59-A6C34878D82A}">
                    <a16:rowId xmlns:a16="http://schemas.microsoft.com/office/drawing/2014/main" val="10002"/>
                  </a:ext>
                </a:extLst>
              </a:tr>
              <a:tr h="951202">
                <a:tc>
                  <a:txBody>
                    <a:bodyPr/>
                    <a:lstStyle/>
                    <a:p>
                      <a:r>
                        <a:rPr lang="en-US" sz="2800" dirty="0"/>
                        <a:t>Leviticus</a:t>
                      </a:r>
                    </a:p>
                  </a:txBody>
                  <a:tcPr/>
                </a:tc>
                <a:tc>
                  <a:txBody>
                    <a:bodyPr/>
                    <a:lstStyle/>
                    <a:p>
                      <a:r>
                        <a:rPr lang="en-US" sz="2800" dirty="0"/>
                        <a:t>Communion and fellowship</a:t>
                      </a:r>
                    </a:p>
                  </a:txBody>
                  <a:tcPr/>
                </a:tc>
                <a:tc>
                  <a:txBody>
                    <a:bodyPr/>
                    <a:lstStyle/>
                    <a:p>
                      <a:r>
                        <a:rPr lang="en-US" sz="2800" dirty="0"/>
                        <a:t>Holiness</a:t>
                      </a:r>
                    </a:p>
                  </a:txBody>
                  <a:tcPr/>
                </a:tc>
                <a:extLst>
                  <a:ext uri="{0D108BD9-81ED-4DB2-BD59-A6C34878D82A}">
                    <a16:rowId xmlns:a16="http://schemas.microsoft.com/office/drawing/2014/main" val="10003"/>
                  </a:ext>
                </a:extLst>
              </a:tr>
              <a:tr h="521626">
                <a:tc>
                  <a:txBody>
                    <a:bodyPr/>
                    <a:lstStyle/>
                    <a:p>
                      <a:r>
                        <a:rPr lang="en-US" sz="2800" dirty="0"/>
                        <a:t>Numbers</a:t>
                      </a:r>
                    </a:p>
                  </a:txBody>
                  <a:tcPr/>
                </a:tc>
                <a:tc>
                  <a:txBody>
                    <a:bodyPr/>
                    <a:lstStyle/>
                    <a:p>
                      <a:r>
                        <a:rPr lang="en-US" sz="2800" dirty="0"/>
                        <a:t>Redirection</a:t>
                      </a:r>
                    </a:p>
                  </a:txBody>
                  <a:tcPr/>
                </a:tc>
                <a:tc>
                  <a:txBody>
                    <a:bodyPr/>
                    <a:lstStyle/>
                    <a:p>
                      <a:r>
                        <a:rPr lang="en-US" sz="2800" dirty="0"/>
                        <a:t>Justice</a:t>
                      </a:r>
                    </a:p>
                  </a:txBody>
                  <a:tcPr/>
                </a:tc>
                <a:extLst>
                  <a:ext uri="{0D108BD9-81ED-4DB2-BD59-A6C34878D82A}">
                    <a16:rowId xmlns:a16="http://schemas.microsoft.com/office/drawing/2014/main" val="10004"/>
                  </a:ext>
                </a:extLst>
              </a:tr>
              <a:tr h="501789">
                <a:tc>
                  <a:txBody>
                    <a:bodyPr/>
                    <a:lstStyle/>
                    <a:p>
                      <a:r>
                        <a:rPr lang="en-US" sz="2800" dirty="0"/>
                        <a:t>Deuteronomy</a:t>
                      </a:r>
                    </a:p>
                  </a:txBody>
                  <a:tcPr/>
                </a:tc>
                <a:tc>
                  <a:txBody>
                    <a:bodyPr/>
                    <a:lstStyle/>
                    <a:p>
                      <a:r>
                        <a:rPr lang="en-US" sz="2800" dirty="0"/>
                        <a:t>Instruction</a:t>
                      </a:r>
                    </a:p>
                  </a:txBody>
                  <a:tcPr/>
                </a:tc>
                <a:tc>
                  <a:txBody>
                    <a:bodyPr/>
                    <a:lstStyle/>
                    <a:p>
                      <a:r>
                        <a:rPr lang="en-US" sz="2800" dirty="0"/>
                        <a:t>Faithfulness</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49550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296400" cy="6858000"/>
          </a:xfrm>
          <a:prstGeom prst="rect">
            <a:avLst/>
          </a:prstGeom>
          <a:solidFill>
            <a:schemeClr val="bg1"/>
          </a:solidFill>
          <a:ln>
            <a:solidFill>
              <a:schemeClr val="accent1">
                <a:lumMod val="20000"/>
                <a:lumOff val="80000"/>
              </a:schemeClr>
            </a:solidFill>
          </a:ln>
        </p:spPr>
      </p:pic>
      <p:sp>
        <p:nvSpPr>
          <p:cNvPr id="4" name="TextBox 3"/>
          <p:cNvSpPr txBox="1"/>
          <p:nvPr/>
        </p:nvSpPr>
        <p:spPr>
          <a:xfrm>
            <a:off x="71719" y="914400"/>
            <a:ext cx="3657599" cy="3046988"/>
          </a:xfrm>
          <a:prstGeom prst="rect">
            <a:avLst/>
          </a:prstGeom>
          <a:solidFill>
            <a:schemeClr val="bg1"/>
          </a:solidFill>
          <a:ln w="38100">
            <a:solidFill>
              <a:schemeClr val="tx1"/>
            </a:solidFill>
          </a:ln>
        </p:spPr>
        <p:txBody>
          <a:bodyPr wrap="square" rtlCol="0">
            <a:spAutoFit/>
          </a:bodyPr>
          <a:lstStyle/>
          <a:p>
            <a:r>
              <a:rPr lang="en-US" sz="1600" b="1" dirty="0"/>
              <a:t>“I know that the LORD has given you the land, and that the terror of you has fallen on us, and that all the inhabitants of the land have melted away before you. “For we have heard how the LORD dried up the water of the Red Sea before you when you came out of Egypt, and what you did to the two kings of the Amorites who were beyond the Jordan, to </a:t>
            </a:r>
            <a:r>
              <a:rPr lang="en-US" sz="1600" b="1" dirty="0" err="1"/>
              <a:t>Sihon</a:t>
            </a:r>
            <a:r>
              <a:rPr lang="en-US" sz="1600" b="1" dirty="0"/>
              <a:t> and </a:t>
            </a:r>
            <a:r>
              <a:rPr lang="en-US" sz="1600" b="1" dirty="0" err="1"/>
              <a:t>Og</a:t>
            </a:r>
            <a:r>
              <a:rPr lang="en-US" sz="1600" b="1" dirty="0"/>
              <a:t>, whom you utterly destroyed” (Josh. 2:9-11; cf. Ps. 135:10-11; 16:17-19)</a:t>
            </a:r>
          </a:p>
        </p:txBody>
      </p:sp>
      <p:sp>
        <p:nvSpPr>
          <p:cNvPr id="5" name="TextBox 4"/>
          <p:cNvSpPr txBox="1"/>
          <p:nvPr/>
        </p:nvSpPr>
        <p:spPr>
          <a:xfrm>
            <a:off x="4419600" y="0"/>
            <a:ext cx="4724400" cy="1077218"/>
          </a:xfrm>
          <a:prstGeom prst="rect">
            <a:avLst/>
          </a:prstGeom>
          <a:solidFill>
            <a:srgbClr val="FFFF00"/>
          </a:solidFill>
          <a:ln w="38100">
            <a:solidFill>
              <a:srgbClr val="FF0000"/>
            </a:solidFill>
          </a:ln>
        </p:spPr>
        <p:txBody>
          <a:bodyPr wrap="square" rtlCol="0">
            <a:spAutoFit/>
          </a:bodyPr>
          <a:lstStyle/>
          <a:p>
            <a:r>
              <a:rPr lang="en-US" sz="1600" dirty="0"/>
              <a:t>Defeated </a:t>
            </a:r>
            <a:r>
              <a:rPr lang="en-US" sz="1600" b="1" u="sng" dirty="0"/>
              <a:t>Bashan</a:t>
            </a:r>
            <a:r>
              <a:rPr lang="en-US" sz="1600" dirty="0"/>
              <a:t> - the </a:t>
            </a:r>
            <a:r>
              <a:rPr lang="en-US" sz="1600" dirty="0">
                <a:solidFill>
                  <a:schemeClr val="tx1">
                    <a:lumMod val="95000"/>
                    <a:lumOff val="5000"/>
                  </a:schemeClr>
                </a:solidFill>
              </a:rPr>
              <a:t>kingdom of </a:t>
            </a:r>
            <a:r>
              <a:rPr lang="en-US" sz="1600" dirty="0" err="1">
                <a:solidFill>
                  <a:schemeClr val="tx1">
                    <a:lumMod val="95000"/>
                    <a:lumOff val="5000"/>
                  </a:schemeClr>
                </a:solidFill>
              </a:rPr>
              <a:t>Og</a:t>
            </a:r>
            <a:r>
              <a:rPr lang="en-US" sz="1600" dirty="0">
                <a:solidFill>
                  <a:schemeClr val="tx1">
                    <a:lumMod val="95000"/>
                    <a:lumOff val="5000"/>
                  </a:schemeClr>
                </a:solidFill>
              </a:rPr>
              <a:t> - gave them possession of continuous land east of the Jordan, from the </a:t>
            </a:r>
            <a:r>
              <a:rPr lang="en-US" sz="1600" dirty="0" err="1">
                <a:solidFill>
                  <a:schemeClr val="tx1">
                    <a:lumMod val="95000"/>
                    <a:lumOff val="5000"/>
                  </a:schemeClr>
                </a:solidFill>
              </a:rPr>
              <a:t>Arnon</a:t>
            </a:r>
            <a:r>
              <a:rPr lang="en-US" sz="1600" dirty="0">
                <a:solidFill>
                  <a:schemeClr val="tx1">
                    <a:lumMod val="95000"/>
                    <a:lumOff val="5000"/>
                  </a:schemeClr>
                </a:solidFill>
              </a:rPr>
              <a:t> River to the foot of Mount Hermon (Nu. 21:33-35)</a:t>
            </a:r>
          </a:p>
        </p:txBody>
      </p:sp>
      <p:sp>
        <p:nvSpPr>
          <p:cNvPr id="6" name="TextBox 5"/>
          <p:cNvSpPr txBox="1"/>
          <p:nvPr/>
        </p:nvSpPr>
        <p:spPr>
          <a:xfrm>
            <a:off x="6561221" y="5387867"/>
            <a:ext cx="2505167" cy="1323439"/>
          </a:xfrm>
          <a:prstGeom prst="rect">
            <a:avLst/>
          </a:prstGeom>
          <a:solidFill>
            <a:schemeClr val="bg2"/>
          </a:solidFill>
          <a:ln w="38100">
            <a:solidFill>
              <a:schemeClr val="tx1"/>
            </a:solidFill>
          </a:ln>
        </p:spPr>
        <p:txBody>
          <a:bodyPr wrap="square" rtlCol="0">
            <a:spAutoFit/>
          </a:bodyPr>
          <a:lstStyle/>
          <a:p>
            <a:r>
              <a:rPr lang="en-US" sz="1600" dirty="0"/>
              <a:t>Defeated</a:t>
            </a:r>
            <a:r>
              <a:rPr lang="en-US" sz="1600" b="1" dirty="0"/>
              <a:t> King </a:t>
            </a:r>
            <a:r>
              <a:rPr lang="en-US" sz="1600" b="1" dirty="0" err="1"/>
              <a:t>Sihon</a:t>
            </a:r>
            <a:r>
              <a:rPr lang="en-US" sz="1600" b="1" dirty="0"/>
              <a:t> (Amorites) </a:t>
            </a:r>
            <a:r>
              <a:rPr lang="en-US" sz="1600" dirty="0"/>
              <a:t>- who refused to allow the Israelites to pass (Nu. 21:23; Deut. 2:30-32)</a:t>
            </a:r>
          </a:p>
        </p:txBody>
      </p:sp>
      <p:cxnSp>
        <p:nvCxnSpPr>
          <p:cNvPr id="12" name="Straight Arrow Connector 11"/>
          <p:cNvCxnSpPr/>
          <p:nvPr/>
        </p:nvCxnSpPr>
        <p:spPr>
          <a:xfrm flipV="1">
            <a:off x="8153400" y="4226719"/>
            <a:ext cx="0" cy="762000"/>
          </a:xfrm>
          <a:prstGeom prst="straightConnector1">
            <a:avLst/>
          </a:prstGeom>
          <a:ln w="762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6729924" y="4136095"/>
            <a:ext cx="51876" cy="588565"/>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7924800" y="1981200"/>
            <a:ext cx="0" cy="762000"/>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6071244" y="3810000"/>
            <a:ext cx="811079" cy="21496"/>
          </a:xfrm>
          <a:prstGeom prst="straightConnector1">
            <a:avLst/>
          </a:prstGeom>
          <a:ln w="76200">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20" name="Freeform 19"/>
          <p:cNvSpPr/>
          <p:nvPr/>
        </p:nvSpPr>
        <p:spPr>
          <a:xfrm>
            <a:off x="7101478" y="3810000"/>
            <a:ext cx="911793" cy="450099"/>
          </a:xfrm>
          <a:custGeom>
            <a:avLst/>
            <a:gdLst>
              <a:gd name="connsiteX0" fmla="*/ 494698 w 759393"/>
              <a:gd name="connsiteY0" fmla="*/ 0 h 409994"/>
              <a:gd name="connsiteX1" fmla="*/ 494698 w 759393"/>
              <a:gd name="connsiteY1" fmla="*/ 0 h 409994"/>
              <a:gd name="connsiteX2" fmla="*/ 230004 w 759393"/>
              <a:gd name="connsiteY2" fmla="*/ 12032 h 409994"/>
              <a:gd name="connsiteX3" fmla="*/ 133751 w 759393"/>
              <a:gd name="connsiteY3" fmla="*/ 84221 h 409994"/>
              <a:gd name="connsiteX4" fmla="*/ 61561 w 759393"/>
              <a:gd name="connsiteY4" fmla="*/ 108284 h 409994"/>
              <a:gd name="connsiteX5" fmla="*/ 25467 w 759393"/>
              <a:gd name="connsiteY5" fmla="*/ 120316 h 409994"/>
              <a:gd name="connsiteX6" fmla="*/ 1404 w 759393"/>
              <a:gd name="connsiteY6" fmla="*/ 240632 h 409994"/>
              <a:gd name="connsiteX7" fmla="*/ 13435 w 759393"/>
              <a:gd name="connsiteY7" fmla="*/ 348916 h 409994"/>
              <a:gd name="connsiteX8" fmla="*/ 169846 w 759393"/>
              <a:gd name="connsiteY8" fmla="*/ 385011 h 409994"/>
              <a:gd name="connsiteX9" fmla="*/ 205940 w 759393"/>
              <a:gd name="connsiteY9" fmla="*/ 397042 h 409994"/>
              <a:gd name="connsiteX10" fmla="*/ 554856 w 759393"/>
              <a:gd name="connsiteY10" fmla="*/ 397042 h 409994"/>
              <a:gd name="connsiteX11" fmla="*/ 615014 w 759393"/>
              <a:gd name="connsiteY11" fmla="*/ 385011 h 409994"/>
              <a:gd name="connsiteX12" fmla="*/ 687204 w 759393"/>
              <a:gd name="connsiteY12" fmla="*/ 360948 h 409994"/>
              <a:gd name="connsiteX13" fmla="*/ 711267 w 759393"/>
              <a:gd name="connsiteY13" fmla="*/ 336884 h 409994"/>
              <a:gd name="connsiteX14" fmla="*/ 747361 w 759393"/>
              <a:gd name="connsiteY14" fmla="*/ 216569 h 409994"/>
              <a:gd name="connsiteX15" fmla="*/ 759393 w 759393"/>
              <a:gd name="connsiteY15" fmla="*/ 180474 h 409994"/>
              <a:gd name="connsiteX16" fmla="*/ 747361 w 759393"/>
              <a:gd name="connsiteY16" fmla="*/ 144379 h 409994"/>
              <a:gd name="connsiteX17" fmla="*/ 711267 w 759393"/>
              <a:gd name="connsiteY17" fmla="*/ 132348 h 409994"/>
              <a:gd name="connsiteX18" fmla="*/ 675172 w 759393"/>
              <a:gd name="connsiteY18" fmla="*/ 108284 h 409994"/>
              <a:gd name="connsiteX19" fmla="*/ 602982 w 759393"/>
              <a:gd name="connsiteY19" fmla="*/ 84221 h 409994"/>
              <a:gd name="connsiteX20" fmla="*/ 530793 w 759393"/>
              <a:gd name="connsiteY20" fmla="*/ 60158 h 409994"/>
              <a:gd name="connsiteX21" fmla="*/ 494698 w 759393"/>
              <a:gd name="connsiteY21" fmla="*/ 48127 h 409994"/>
              <a:gd name="connsiteX22" fmla="*/ 422509 w 759393"/>
              <a:gd name="connsiteY22" fmla="*/ 36095 h 409994"/>
              <a:gd name="connsiteX23" fmla="*/ 663140 w 759393"/>
              <a:gd name="connsiteY23" fmla="*/ 24063 h 409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59393" h="409994">
                <a:moveTo>
                  <a:pt x="494698" y="0"/>
                </a:moveTo>
                <a:lnTo>
                  <a:pt x="494698" y="0"/>
                </a:lnTo>
                <a:lnTo>
                  <a:pt x="230004" y="12032"/>
                </a:lnTo>
                <a:cubicBezTo>
                  <a:pt x="190948" y="21145"/>
                  <a:pt x="171798" y="71539"/>
                  <a:pt x="133751" y="84221"/>
                </a:cubicBezTo>
                <a:lnTo>
                  <a:pt x="61561" y="108284"/>
                </a:lnTo>
                <a:lnTo>
                  <a:pt x="25467" y="120316"/>
                </a:lnTo>
                <a:cubicBezTo>
                  <a:pt x="10650" y="164767"/>
                  <a:pt x="1404" y="185328"/>
                  <a:pt x="1404" y="240632"/>
                </a:cubicBezTo>
                <a:cubicBezTo>
                  <a:pt x="1404" y="276949"/>
                  <a:pt x="-6063" y="318277"/>
                  <a:pt x="13435" y="348916"/>
                </a:cubicBezTo>
                <a:cubicBezTo>
                  <a:pt x="26647" y="369677"/>
                  <a:pt x="156533" y="383109"/>
                  <a:pt x="169846" y="385011"/>
                </a:cubicBezTo>
                <a:cubicBezTo>
                  <a:pt x="181877" y="389021"/>
                  <a:pt x="193462" y="394773"/>
                  <a:pt x="205940" y="397042"/>
                </a:cubicBezTo>
                <a:cubicBezTo>
                  <a:pt x="341307" y="421654"/>
                  <a:pt x="386071" y="405080"/>
                  <a:pt x="554856" y="397042"/>
                </a:cubicBezTo>
                <a:cubicBezTo>
                  <a:pt x="574909" y="393032"/>
                  <a:pt x="595285" y="390392"/>
                  <a:pt x="615014" y="385011"/>
                </a:cubicBezTo>
                <a:cubicBezTo>
                  <a:pt x="639485" y="378337"/>
                  <a:pt x="687204" y="360948"/>
                  <a:pt x="687204" y="360948"/>
                </a:cubicBezTo>
                <a:cubicBezTo>
                  <a:pt x="695225" y="352927"/>
                  <a:pt x="706194" y="347030"/>
                  <a:pt x="711267" y="336884"/>
                </a:cubicBezTo>
                <a:cubicBezTo>
                  <a:pt x="730331" y="298755"/>
                  <a:pt x="735846" y="256871"/>
                  <a:pt x="747361" y="216569"/>
                </a:cubicBezTo>
                <a:cubicBezTo>
                  <a:pt x="750845" y="204374"/>
                  <a:pt x="755382" y="192506"/>
                  <a:pt x="759393" y="180474"/>
                </a:cubicBezTo>
                <a:cubicBezTo>
                  <a:pt x="755382" y="168442"/>
                  <a:pt x="756329" y="153347"/>
                  <a:pt x="747361" y="144379"/>
                </a:cubicBezTo>
                <a:cubicBezTo>
                  <a:pt x="738393" y="135411"/>
                  <a:pt x="722610" y="138020"/>
                  <a:pt x="711267" y="132348"/>
                </a:cubicBezTo>
                <a:cubicBezTo>
                  <a:pt x="698333" y="125881"/>
                  <a:pt x="688386" y="114157"/>
                  <a:pt x="675172" y="108284"/>
                </a:cubicBezTo>
                <a:cubicBezTo>
                  <a:pt x="651993" y="97982"/>
                  <a:pt x="627045" y="92242"/>
                  <a:pt x="602982" y="84221"/>
                </a:cubicBezTo>
                <a:lnTo>
                  <a:pt x="530793" y="60158"/>
                </a:lnTo>
                <a:cubicBezTo>
                  <a:pt x="518761" y="56148"/>
                  <a:pt x="507208" y="50212"/>
                  <a:pt x="494698" y="48127"/>
                </a:cubicBezTo>
                <a:lnTo>
                  <a:pt x="422509" y="36095"/>
                </a:lnTo>
                <a:cubicBezTo>
                  <a:pt x="647086" y="23618"/>
                  <a:pt x="566776" y="24063"/>
                  <a:pt x="663140" y="24063"/>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c 20"/>
          <p:cNvSpPr/>
          <p:nvPr/>
        </p:nvSpPr>
        <p:spPr>
          <a:xfrm>
            <a:off x="7592879" y="3850105"/>
            <a:ext cx="45719" cy="45719"/>
          </a:xfrm>
          <a:prstGeom prst="arc">
            <a:avLst/>
          </a:prstGeom>
          <a:solidFill>
            <a:schemeClr val="bg1"/>
          </a:solidFill>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627055" y="4783459"/>
            <a:ext cx="2355112" cy="523220"/>
          </a:xfrm>
          <a:prstGeom prst="rect">
            <a:avLst/>
          </a:prstGeom>
          <a:solidFill>
            <a:schemeClr val="tx1"/>
          </a:solidFill>
        </p:spPr>
        <p:txBody>
          <a:bodyPr wrap="square" rtlCol="0">
            <a:spAutoFit/>
          </a:bodyPr>
          <a:lstStyle/>
          <a:p>
            <a:r>
              <a:rPr lang="en-US" sz="1400" dirty="0">
                <a:solidFill>
                  <a:schemeClr val="bg1"/>
                </a:solidFill>
              </a:rPr>
              <a:t>Balaam blesses rather than curse 3X (Nu. 22-25)</a:t>
            </a:r>
          </a:p>
        </p:txBody>
      </p:sp>
    </p:spTree>
    <p:extLst>
      <p:ext uri="{BB962C8B-B14F-4D97-AF65-F5344CB8AC3E}">
        <p14:creationId xmlns:p14="http://schemas.microsoft.com/office/powerpoint/2010/main" val="76043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p:tgtEl>
                                          <p:spTgt spid="12"/>
                                        </p:tgtEl>
                                        <p:attrNameLst>
                                          <p:attrName>ppt_y</p:attrName>
                                        </p:attrNameLst>
                                      </p:cBhvr>
                                      <p:tavLst>
                                        <p:tav tm="0">
                                          <p:val>
                                            <p:strVal val="#ppt_y+#ppt_h*1.125000"/>
                                          </p:val>
                                        </p:tav>
                                        <p:tav tm="100000">
                                          <p:val>
                                            <p:strVal val="#ppt_y"/>
                                          </p:val>
                                        </p:tav>
                                      </p:tavLst>
                                    </p:anim>
                                    <p:animEffect transition="in" filter="wipe(up)">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p:tgtEl>
                                          <p:spTgt spid="20"/>
                                        </p:tgtEl>
                                        <p:attrNameLst>
                                          <p:attrName>ppt_y</p:attrName>
                                        </p:attrNameLst>
                                      </p:cBhvr>
                                      <p:tavLst>
                                        <p:tav tm="0">
                                          <p:val>
                                            <p:strVal val="#ppt_y+#ppt_h*1.125000"/>
                                          </p:val>
                                        </p:tav>
                                        <p:tav tm="100000">
                                          <p:val>
                                            <p:strVal val="#ppt_y"/>
                                          </p:val>
                                        </p:tav>
                                      </p:tavLst>
                                    </p:anim>
                                    <p:animEffect transition="in" filter="wipe(up)">
                                      <p:cBhvr>
                                        <p:cTn id="38" dur="500"/>
                                        <p:tgtEl>
                                          <p:spTgt spid="20"/>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p:tgtEl>
                                          <p:spTgt spid="18"/>
                                        </p:tgtEl>
                                        <p:attrNameLst>
                                          <p:attrName>ppt_y</p:attrName>
                                        </p:attrNameLst>
                                      </p:cBhvr>
                                      <p:tavLst>
                                        <p:tav tm="0">
                                          <p:val>
                                            <p:strVal val="#ppt_y+#ppt_h*1.125000"/>
                                          </p:val>
                                        </p:tav>
                                        <p:tav tm="100000">
                                          <p:val>
                                            <p:strVal val="#ppt_y"/>
                                          </p:val>
                                        </p:tav>
                                      </p:tavLst>
                                    </p:anim>
                                    <p:animEffect transition="in" filter="wipe(up)">
                                      <p:cBhvr>
                                        <p:cTn id="4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20"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839200" cy="1255776"/>
          </a:xfrm>
        </p:spPr>
        <p:txBody>
          <a:bodyPr>
            <a:normAutofit fontScale="90000"/>
          </a:bodyPr>
          <a:lstStyle/>
          <a:p>
            <a:r>
              <a:rPr lang="en-US" sz="2700" dirty="0"/>
              <a:t>The series of farewell sermons by Moses urging the Israelites to be obedient and to follow the leader of Joshua.  These sermons were written </a:t>
            </a:r>
            <a:r>
              <a:rPr lang="en-US" sz="2800" dirty="0"/>
              <a:t>over a period of about 40 days.  How do we know that?</a:t>
            </a:r>
          </a:p>
        </p:txBody>
      </p:sp>
      <p:sp>
        <p:nvSpPr>
          <p:cNvPr id="3" name="Content Placeholder 2"/>
          <p:cNvSpPr>
            <a:spLocks noGrp="1"/>
          </p:cNvSpPr>
          <p:nvPr>
            <p:ph idx="1"/>
          </p:nvPr>
        </p:nvSpPr>
        <p:spPr>
          <a:xfrm>
            <a:off x="76200" y="1524001"/>
            <a:ext cx="8991600" cy="4876800"/>
          </a:xfrm>
        </p:spPr>
        <p:txBody>
          <a:bodyPr>
            <a:normAutofit lnSpcReduction="10000"/>
          </a:bodyPr>
          <a:lstStyle/>
          <a:p>
            <a:pPr marL="0" indent="0">
              <a:buNone/>
            </a:pPr>
            <a:endParaRPr lang="en-US" sz="900" dirty="0"/>
          </a:p>
          <a:p>
            <a:pPr lvl="1">
              <a:buFont typeface="Arial" charset="0"/>
              <a:buChar char="•"/>
            </a:pPr>
            <a:r>
              <a:rPr lang="en-US" dirty="0"/>
              <a:t>His first address occurs on “the first day of the eleventh month” (Deut. 1:3)</a:t>
            </a:r>
          </a:p>
          <a:p>
            <a:pPr lvl="1">
              <a:buFont typeface="Arial" charset="0"/>
              <a:buChar char="•"/>
            </a:pPr>
            <a:r>
              <a:rPr lang="en-US" dirty="0"/>
              <a:t>We know the Israelites crossed the Jordan on the “tenth of the first month” (Josh. 4:19).  </a:t>
            </a:r>
          </a:p>
          <a:p>
            <a:pPr lvl="1">
              <a:buFont typeface="Arial" charset="0"/>
              <a:buChar char="•"/>
            </a:pPr>
            <a:r>
              <a:rPr lang="en-US" dirty="0"/>
              <a:t>If we use 30-day months, that’s 70 days.  </a:t>
            </a:r>
          </a:p>
          <a:p>
            <a:pPr lvl="1">
              <a:buFont typeface="Arial" charset="0"/>
              <a:buChar char="•"/>
            </a:pPr>
            <a:r>
              <a:rPr lang="en-US" dirty="0"/>
              <a:t>But we need to subtract the thirty days the Israelites mourned the death of Moses (Deut. 34:8).  </a:t>
            </a:r>
          </a:p>
          <a:p>
            <a:pPr lvl="1">
              <a:buFont typeface="Arial" charset="0"/>
              <a:buChar char="•"/>
            </a:pPr>
            <a:r>
              <a:rPr lang="en-US" dirty="0"/>
              <a:t>70-30 =40 days.  </a:t>
            </a:r>
          </a:p>
          <a:p>
            <a:pPr lvl="1">
              <a:buFont typeface="Arial" charset="0"/>
              <a:buChar char="•"/>
            </a:pPr>
            <a:r>
              <a:rPr lang="en-US" dirty="0"/>
              <a:t>Forty days to reflect and remind</a:t>
            </a:r>
            <a:r>
              <a:rPr lang="is-IS" dirty="0"/>
              <a:t>….that’s what Deuteronomy is about.</a:t>
            </a:r>
            <a:r>
              <a:rPr lang="en-US" dirty="0"/>
              <a:t>  </a:t>
            </a:r>
          </a:p>
          <a:p>
            <a:endParaRPr lang="en-US" dirty="0"/>
          </a:p>
        </p:txBody>
      </p:sp>
    </p:spTree>
    <p:extLst>
      <p:ext uri="{BB962C8B-B14F-4D97-AF65-F5344CB8AC3E}">
        <p14:creationId xmlns:p14="http://schemas.microsoft.com/office/powerpoint/2010/main" val="2045066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07C85-FF3B-D844-BBE1-2150EBA6D865}"/>
              </a:ext>
            </a:extLst>
          </p:cNvPr>
          <p:cNvSpPr>
            <a:spLocks noGrp="1"/>
          </p:cNvSpPr>
          <p:nvPr>
            <p:ph type="title"/>
          </p:nvPr>
        </p:nvSpPr>
        <p:spPr/>
        <p:txBody>
          <a:bodyPr>
            <a:normAutofit/>
          </a:bodyPr>
          <a:lstStyle/>
          <a:p>
            <a:r>
              <a:rPr lang="en-US" sz="3200" dirty="0"/>
              <a:t>Introduction to Law of Moses</a:t>
            </a:r>
          </a:p>
        </p:txBody>
      </p:sp>
      <p:sp>
        <p:nvSpPr>
          <p:cNvPr id="3" name="Content Placeholder 2">
            <a:extLst>
              <a:ext uri="{FF2B5EF4-FFF2-40B4-BE49-F238E27FC236}">
                <a16:creationId xmlns:a16="http://schemas.microsoft.com/office/drawing/2014/main" id="{EF88D6EA-E1CA-8748-B1AC-6421602010ED}"/>
              </a:ext>
            </a:extLst>
          </p:cNvPr>
          <p:cNvSpPr>
            <a:spLocks noGrp="1"/>
          </p:cNvSpPr>
          <p:nvPr>
            <p:ph idx="1"/>
          </p:nvPr>
        </p:nvSpPr>
        <p:spPr>
          <a:xfrm>
            <a:off x="228600" y="1752599"/>
            <a:ext cx="8686800" cy="4648201"/>
          </a:xfrm>
        </p:spPr>
        <p:txBody>
          <a:bodyPr>
            <a:normAutofit/>
          </a:bodyPr>
          <a:lstStyle/>
          <a:p>
            <a:pPr marL="118872" indent="0">
              <a:buNone/>
            </a:pPr>
            <a:r>
              <a:rPr lang="en-US" sz="2000" dirty="0"/>
              <a:t>“Preparations now nearly completed, and aware that his own life is very near an end, Moses addresses his people as would an aging head of state, before transfer of leadership.  Moses feels keenly the responsibility for orienting a new generation to the history of their young nation, its unique relations to God, and their purpose in the conquest which will begin shortly---in fact, just over a month from this very week in which Moses himself will die.” </a:t>
            </a:r>
            <a:r>
              <a:rPr lang="en-US" sz="1600" dirty="0"/>
              <a:t>--- F. </a:t>
            </a:r>
            <a:r>
              <a:rPr lang="en-US" sz="1600" dirty="0" err="1"/>
              <a:t>LaGard</a:t>
            </a:r>
            <a:r>
              <a:rPr lang="en-US" sz="1600" dirty="0"/>
              <a:t> Smith, The Narrated Bible, page 219.  </a:t>
            </a:r>
          </a:p>
          <a:p>
            <a:pPr marL="118872" indent="0">
              <a:buNone/>
            </a:pPr>
            <a:endParaRPr lang="en-US" sz="2000" dirty="0"/>
          </a:p>
          <a:p>
            <a:pPr marL="118872" indent="0">
              <a:buNone/>
            </a:pPr>
            <a:r>
              <a:rPr lang="en-US" sz="2000" dirty="0"/>
              <a:t>(Note: Moses gives two final addresses.  The first begins in Deuteronomy 1:1 and include personal feelings about certain incidents which have occurred , and repeated references to his own sin which keeps him from entering into the promised land.  The second address (beginning with Deut. 5:5) begins an exposition of principal laws, some of which he gives heed for the first time---or at least they are recorded for the first time---and some of which he has already given but but now further explains or reemphasizes --- RCF).  </a:t>
            </a:r>
          </a:p>
        </p:txBody>
      </p:sp>
    </p:spTree>
    <p:extLst>
      <p:ext uri="{BB962C8B-B14F-4D97-AF65-F5344CB8AC3E}">
        <p14:creationId xmlns:p14="http://schemas.microsoft.com/office/powerpoint/2010/main" val="2687624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07C85-FF3B-D844-BBE1-2150EBA6D865}"/>
              </a:ext>
            </a:extLst>
          </p:cNvPr>
          <p:cNvSpPr>
            <a:spLocks noGrp="1"/>
          </p:cNvSpPr>
          <p:nvPr>
            <p:ph type="title"/>
          </p:nvPr>
        </p:nvSpPr>
        <p:spPr/>
        <p:txBody>
          <a:bodyPr>
            <a:normAutofit/>
          </a:bodyPr>
          <a:lstStyle/>
          <a:p>
            <a:r>
              <a:rPr lang="en-US" sz="3200" dirty="0"/>
              <a:t>Introduction to Law of Moses</a:t>
            </a:r>
          </a:p>
        </p:txBody>
      </p:sp>
      <p:sp>
        <p:nvSpPr>
          <p:cNvPr id="3" name="Content Placeholder 2">
            <a:extLst>
              <a:ext uri="{FF2B5EF4-FFF2-40B4-BE49-F238E27FC236}">
                <a16:creationId xmlns:a16="http://schemas.microsoft.com/office/drawing/2014/main" id="{EF88D6EA-E1CA-8748-B1AC-6421602010ED}"/>
              </a:ext>
            </a:extLst>
          </p:cNvPr>
          <p:cNvSpPr>
            <a:spLocks noGrp="1"/>
          </p:cNvSpPr>
          <p:nvPr>
            <p:ph idx="1"/>
          </p:nvPr>
        </p:nvSpPr>
        <p:spPr>
          <a:xfrm>
            <a:off x="228600" y="1752599"/>
            <a:ext cx="8686800" cy="4648201"/>
          </a:xfrm>
        </p:spPr>
        <p:txBody>
          <a:bodyPr>
            <a:normAutofit/>
          </a:bodyPr>
          <a:lstStyle/>
          <a:p>
            <a:pPr marL="118872" indent="0">
              <a:buNone/>
            </a:pPr>
            <a:r>
              <a:rPr lang="en-US" sz="2000" dirty="0"/>
              <a:t>“…Although  these laws are traditionally known as the Laws of Moses, it is of course God who is their source….Most of the laws are set forth in the from of statutes…The laws are to be read to the people at regular times throughout each year in order that each person can learn them and have no excuse for not obeying them.  The explicit purpose for each law is rarely given.  However, most of the laws are ultimately designed to teach the Israelites to respect and honor God, to make them holy and aware of the separateness as a specially chosen people, and to learn respect for the rights of their neighbors.  Laws regulating personal injury, or even diet, are no less significant than those regulating offerings and sacrifices, for all laws are essentially religious laws.  All are given by a personal God and Lawgiver to whom the people have sworn allegiance and promised obedience…the laws given to Moses are designed to lift the national consciousness and impose a high level of ethical conduct”  </a:t>
            </a:r>
            <a:r>
              <a:rPr lang="en-US" sz="1600" dirty="0"/>
              <a:t>F. </a:t>
            </a:r>
            <a:r>
              <a:rPr lang="en-US" sz="1600" dirty="0" err="1"/>
              <a:t>LaGard</a:t>
            </a:r>
            <a:r>
              <a:rPr lang="en-US" sz="1600" dirty="0"/>
              <a:t> Smith, IBID, Page 219-220</a:t>
            </a:r>
            <a:r>
              <a:rPr lang="en-US" sz="2000" dirty="0"/>
              <a:t>  </a:t>
            </a:r>
          </a:p>
        </p:txBody>
      </p:sp>
    </p:spTree>
    <p:extLst>
      <p:ext uri="{BB962C8B-B14F-4D97-AF65-F5344CB8AC3E}">
        <p14:creationId xmlns:p14="http://schemas.microsoft.com/office/powerpoint/2010/main" val="459559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B4AA-C4F9-1540-8532-D30786C0195D}"/>
              </a:ext>
            </a:extLst>
          </p:cNvPr>
          <p:cNvSpPr>
            <a:spLocks noGrp="1"/>
          </p:cNvSpPr>
          <p:nvPr>
            <p:ph type="title"/>
          </p:nvPr>
        </p:nvSpPr>
        <p:spPr/>
        <p:txBody>
          <a:bodyPr>
            <a:normAutofit/>
          </a:bodyPr>
          <a:lstStyle/>
          <a:p>
            <a:r>
              <a:rPr lang="en-US" sz="3200" dirty="0"/>
              <a:t>Who wrote the book?</a:t>
            </a:r>
          </a:p>
        </p:txBody>
      </p:sp>
      <p:sp>
        <p:nvSpPr>
          <p:cNvPr id="3" name="Content Placeholder 2">
            <a:extLst>
              <a:ext uri="{FF2B5EF4-FFF2-40B4-BE49-F238E27FC236}">
                <a16:creationId xmlns:a16="http://schemas.microsoft.com/office/drawing/2014/main" id="{FE0DFB63-8704-4449-AA89-E7D92471C1D3}"/>
              </a:ext>
            </a:extLst>
          </p:cNvPr>
          <p:cNvSpPr>
            <a:spLocks noGrp="1"/>
          </p:cNvSpPr>
          <p:nvPr>
            <p:ph idx="1"/>
          </p:nvPr>
        </p:nvSpPr>
        <p:spPr>
          <a:xfrm>
            <a:off x="228600" y="1408176"/>
            <a:ext cx="8743950" cy="5449824"/>
          </a:xfrm>
        </p:spPr>
        <p:txBody>
          <a:bodyPr>
            <a:normAutofit fontScale="77500" lnSpcReduction="20000"/>
          </a:bodyPr>
          <a:lstStyle/>
          <a:p>
            <a:pPr marL="89154" indent="0">
              <a:buNone/>
            </a:pPr>
            <a:r>
              <a:rPr lang="en-US" sz="2400" dirty="0"/>
              <a:t>Deuteronomy means “second law,” a term mistakenly derived from the Hebrew word </a:t>
            </a:r>
            <a:r>
              <a:rPr lang="en-US" sz="2400" i="1" dirty="0" err="1"/>
              <a:t>mishneh</a:t>
            </a:r>
            <a:r>
              <a:rPr lang="en-US" sz="2400" i="1" dirty="0"/>
              <a:t> </a:t>
            </a:r>
            <a:r>
              <a:rPr lang="en-US" sz="2400" dirty="0"/>
              <a:t>in Deuteronomy 17:18.  In that context, Moses simply commands the king to make a “copy of the law.”  But Deuteronomy does something more than give a simple copy of the Law.  The book offers a restatement of the Law for a new generation, rather than a mere copy of what had gone before.  Deuteronomy records this “second law”—namely Moses’s series of sermons in which he restated God’s commands originally given to the Israelites some forty years earlier in Exodus and Leviticus.</a:t>
            </a:r>
          </a:p>
          <a:p>
            <a:pPr marL="89154" indent="0">
              <a:buNone/>
            </a:pPr>
            <a:endParaRPr lang="en-US" sz="2400" dirty="0"/>
          </a:p>
          <a:p>
            <a:pPr marL="89154" indent="0">
              <a:buNone/>
            </a:pPr>
            <a:r>
              <a:rPr lang="en-US" sz="2400" dirty="0"/>
              <a:t>“These are the words which Moses spoke to all Israel,” says Deuteronomy 1:1.  Mosaic authorship of this book finds the usual support from Jewish tradition (with the entire Pentateuch) but also from within the biblical text. Several times, Deuteronomy asserts Moses as author (1:1; 4:44; 29:1).  Speaking to Joshua, Moses’s successor, the Lord referred to this “book of the law” as that which Moses commanded (Joshua 1:8). And when future Old Testament and New Testament writers quoted from Deuteronomy, they often referred to it as originating with Moses (1 Ki. 2:3; 2 Ki, 14:6; Ezra 3:2; Neh. 1:7; Mal. 4:4; Mt. 19:7).</a:t>
            </a:r>
          </a:p>
          <a:p>
            <a:pPr marL="89154" indent="0">
              <a:buNone/>
            </a:pPr>
            <a:endParaRPr lang="en-US" sz="2400" dirty="0"/>
          </a:p>
          <a:p>
            <a:pPr marL="89154" indent="0">
              <a:buNone/>
            </a:pPr>
            <a:r>
              <a:rPr lang="en-US" sz="2400" dirty="0"/>
              <a:t>Some obvious editorial changes were made to the text sometime after Moses recorded the bulk of it.  For instance, he could not have written the final chapter, which dealt with his death.  However, these and other small changes do not affect the generally accepted authorship of Moses.</a:t>
            </a:r>
          </a:p>
        </p:txBody>
      </p:sp>
    </p:spTree>
    <p:extLst>
      <p:ext uri="{BB962C8B-B14F-4D97-AF65-F5344CB8AC3E}">
        <p14:creationId xmlns:p14="http://schemas.microsoft.com/office/powerpoint/2010/main" val="23144483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5578</TotalTime>
  <Words>4189</Words>
  <Application>Microsoft Macintosh PowerPoint</Application>
  <PresentationFormat>On-screen Show (4:3)</PresentationFormat>
  <Paragraphs>245</Paragraphs>
  <Slides>14</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Abadi MT Condensed Extra Bold</vt:lpstr>
      <vt:lpstr>Arial</vt:lpstr>
      <vt:lpstr>Arial Black</vt:lpstr>
      <vt:lpstr>Calibri</vt:lpstr>
      <vt:lpstr>Corbel</vt:lpstr>
      <vt:lpstr>Wingdings</vt:lpstr>
      <vt:lpstr>Wingdings 2</vt:lpstr>
      <vt:lpstr>Wingdings 3</vt:lpstr>
      <vt:lpstr>Module</vt:lpstr>
      <vt:lpstr>Symphony of the Scriptures</vt:lpstr>
      <vt:lpstr>Deuteronomy</vt:lpstr>
      <vt:lpstr>PowerPoint Presentation</vt:lpstr>
      <vt:lpstr>The Pentateuch</vt:lpstr>
      <vt:lpstr>PowerPoint Presentation</vt:lpstr>
      <vt:lpstr>The series of farewell sermons by Moses urging the Israelites to be obedient and to follow the leader of Joshua.  These sermons were written over a period of about 40 days.  How do we know that?</vt:lpstr>
      <vt:lpstr>Introduction to Law of Moses</vt:lpstr>
      <vt:lpstr>Introduction to Law of Moses</vt:lpstr>
      <vt:lpstr>Who wrote the book?</vt:lpstr>
      <vt:lpstr>Where are we?</vt:lpstr>
      <vt:lpstr>Why is Deuteronomy so important?</vt:lpstr>
      <vt:lpstr>What's the point?</vt:lpstr>
      <vt:lpstr>How do I apply this?</vt:lpstr>
      <vt:lpstr>Brief Outline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91</cp:revision>
  <cp:lastPrinted>2021-05-15T13:15:44Z</cp:lastPrinted>
  <dcterms:created xsi:type="dcterms:W3CDTF">2010-11-07T11:38:16Z</dcterms:created>
  <dcterms:modified xsi:type="dcterms:W3CDTF">2022-06-18T14:04:05Z</dcterms:modified>
</cp:coreProperties>
</file>